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" ContentType="application/vnd.ms-exce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73" r:id="rId3"/>
    <p:sldId id="274" r:id="rId4"/>
    <p:sldId id="257" r:id="rId5"/>
    <p:sldId id="258" r:id="rId6"/>
    <p:sldId id="259" r:id="rId7"/>
    <p:sldId id="262" r:id="rId8"/>
    <p:sldId id="260" r:id="rId9"/>
    <p:sldId id="261" r:id="rId10"/>
    <p:sldId id="263" r:id="rId11"/>
    <p:sldId id="264" r:id="rId12"/>
    <p:sldId id="272" r:id="rId13"/>
    <p:sldId id="265" r:id="rId14"/>
    <p:sldId id="268" r:id="rId15"/>
    <p:sldId id="269" r:id="rId16"/>
    <p:sldId id="266" r:id="rId17"/>
    <p:sldId id="270" r:id="rId18"/>
    <p:sldId id="267" r:id="rId19"/>
    <p:sldId id="271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coni\AppData\Roaming\Microsoft\Excel\Revenue%20Expenditure%20Summary%20-11-13%20(version%201).xlsb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C:\Users\coni\AppData\Roaming\Microsoft\Excel\Estimated%20Expenditure%20Summary%20(version%201).xlsb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1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\\k-finance\sys\DOCS\CONI\2021\2021%20Budget%20Development\Estimated%20Expenditure%20Summary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/>
              </a:rPr>
              <a:t>Fund 105 - Tourism Funding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'Estimated Revenue Summary'!$K$11</c:f>
              <c:strCache>
                <c:ptCount val="1"/>
                <c:pt idx="0">
                  <c:v>Tourism Revenues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'Estimated Revenue Summary'!$L$10:$O$10</c:f>
              <c:strCache>
                <c:ptCount val="4"/>
                <c:pt idx="0">
                  <c:v>2018</c:v>
                </c:pt>
                <c:pt idx="1">
                  <c:v>2019</c:v>
                </c:pt>
                <c:pt idx="2">
                  <c:v>2020 Est </c:v>
                </c:pt>
                <c:pt idx="3">
                  <c:v>2021 Est</c:v>
                </c:pt>
              </c:strCache>
            </c:strRef>
          </c:cat>
          <c:val>
            <c:numRef>
              <c:f>'Estimated Revenue Summary'!$L$11:$O$11</c:f>
              <c:numCache>
                <c:formatCode>[$-10409]"$"#,##0.00;\("$"#,##0.00\)</c:formatCode>
                <c:ptCount val="4"/>
                <c:pt idx="0">
                  <c:v>25552.16</c:v>
                </c:pt>
                <c:pt idx="1">
                  <c:v>42986.42</c:v>
                </c:pt>
                <c:pt idx="2">
                  <c:v>36600</c:v>
                </c:pt>
                <c:pt idx="3">
                  <c:v>36500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C3E-48DF-8B6A-5A608F799C88}"/>
            </c:ext>
          </c:extLst>
        </c:ser>
        <c:ser>
          <c:idx val="1"/>
          <c:order val="1"/>
          <c:tx>
            <c:strRef>
              <c:f>'Estimated Revenue Summary'!$K$12</c:f>
              <c:strCache>
                <c:ptCount val="1"/>
                <c:pt idx="0">
                  <c:v>Tourism Expenditures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'Estimated Revenue Summary'!$L$10:$O$10</c:f>
              <c:strCache>
                <c:ptCount val="4"/>
                <c:pt idx="0">
                  <c:v>2018</c:v>
                </c:pt>
                <c:pt idx="1">
                  <c:v>2019</c:v>
                </c:pt>
                <c:pt idx="2">
                  <c:v>2020 Est </c:v>
                </c:pt>
                <c:pt idx="3">
                  <c:v>2021 Est</c:v>
                </c:pt>
              </c:strCache>
            </c:strRef>
          </c:cat>
          <c:val>
            <c:numRef>
              <c:f>'Estimated Revenue Summary'!$L$12:$O$12</c:f>
              <c:numCache>
                <c:formatCode>[$-10409]"$"#,##0.00;\("$"#,##0.00\)</c:formatCode>
                <c:ptCount val="4"/>
                <c:pt idx="0">
                  <c:v>10215</c:v>
                </c:pt>
                <c:pt idx="1">
                  <c:v>16809.439999999999</c:v>
                </c:pt>
                <c:pt idx="2">
                  <c:v>34200</c:v>
                </c:pt>
                <c:pt idx="3">
                  <c:v>37400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C3E-48DF-8B6A-5A608F799C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4391888"/>
        <c:axId val="344390248"/>
      </c:lineChart>
      <c:catAx>
        <c:axId val="344391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4390248"/>
        <c:crosses val="autoZero"/>
        <c:auto val="1"/>
        <c:lblAlgn val="ctr"/>
        <c:lblOffset val="100"/>
        <c:noMultiLvlLbl val="0"/>
      </c:catAx>
      <c:valAx>
        <c:axId val="344390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-10409]&quot;$&quot;#,##0.00;\(&quot;$&quot;#,##0.0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4391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>
                <a:solidFill>
                  <a:schemeClr val="tx1"/>
                </a:solidFill>
              </a:rPr>
              <a:t>Garbage &amp; Stormwater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'Estimated Revenue Summary'!$K$4</c:f>
              <c:strCache>
                <c:ptCount val="1"/>
                <c:pt idx="0">
                  <c:v>Garbage Revenue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'Estimated Revenue Summary'!$L$2:$O$2</c:f>
              <c:strCache>
                <c:ptCount val="4"/>
                <c:pt idx="0">
                  <c:v>2018</c:v>
                </c:pt>
                <c:pt idx="1">
                  <c:v>2019</c:v>
                </c:pt>
                <c:pt idx="2">
                  <c:v>2020 Est</c:v>
                </c:pt>
                <c:pt idx="3">
                  <c:v>2021 Est</c:v>
                </c:pt>
              </c:strCache>
            </c:strRef>
          </c:cat>
          <c:val>
            <c:numRef>
              <c:f>'Estimated Revenue Summary'!$L$4:$O$4</c:f>
              <c:numCache>
                <c:formatCode>"$"#,##0</c:formatCode>
                <c:ptCount val="4"/>
                <c:pt idx="0">
                  <c:v>437698.45</c:v>
                </c:pt>
                <c:pt idx="1">
                  <c:v>507243.56</c:v>
                </c:pt>
                <c:pt idx="2">
                  <c:v>546000</c:v>
                </c:pt>
                <c:pt idx="3">
                  <c:v>516000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62-46D3-B35C-02DE4DC337DB}"/>
            </c:ext>
          </c:extLst>
        </c:ser>
        <c:ser>
          <c:idx val="2"/>
          <c:order val="2"/>
          <c:tx>
            <c:strRef>
              <c:f>'Estimated Revenue Summary'!$K$5</c:f>
              <c:strCache>
                <c:ptCount val="1"/>
                <c:pt idx="0">
                  <c:v>Garbage Expenditures</c:v>
                </c:pt>
              </c:strCache>
            </c:strRef>
          </c:tx>
          <c:spPr>
            <a:solidFill>
              <a:srgbClr val="6A9E1F"/>
            </a:solidFill>
            <a:ln>
              <a:noFill/>
            </a:ln>
            <a:effectLst/>
          </c:spPr>
          <c:invertIfNegative val="0"/>
          <c:cat>
            <c:strRef>
              <c:f>'Estimated Revenue Summary'!$L$2:$O$2</c:f>
              <c:strCache>
                <c:ptCount val="4"/>
                <c:pt idx="0">
                  <c:v>2018</c:v>
                </c:pt>
                <c:pt idx="1">
                  <c:v>2019</c:v>
                </c:pt>
                <c:pt idx="2">
                  <c:v>2020 Est</c:v>
                </c:pt>
                <c:pt idx="3">
                  <c:v>2021 Est</c:v>
                </c:pt>
              </c:strCache>
            </c:strRef>
          </c:cat>
          <c:val>
            <c:numRef>
              <c:f>'Estimated Revenue Summary'!$L$5:$O$5</c:f>
              <c:numCache>
                <c:formatCode>General</c:formatCode>
                <c:ptCount val="4"/>
                <c:pt idx="0">
                  <c:v>410516.95</c:v>
                </c:pt>
                <c:pt idx="1">
                  <c:v>474800.27</c:v>
                </c:pt>
                <c:pt idx="2">
                  <c:v>508400</c:v>
                </c:pt>
                <c:pt idx="3">
                  <c:v>522200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62-46D3-B35C-02DE4DC337DB}"/>
            </c:ext>
          </c:extLst>
        </c:ser>
        <c:ser>
          <c:idx val="4"/>
          <c:order val="4"/>
          <c:tx>
            <c:strRef>
              <c:f>'Estimated Revenue Summary'!$K$7</c:f>
              <c:strCache>
                <c:ptCount val="1"/>
                <c:pt idx="0">
                  <c:v>Stormwater Revenues </c:v>
                </c:pt>
              </c:strCache>
            </c:strRef>
          </c:tx>
          <c:spPr>
            <a:solidFill>
              <a:srgbClr val="052F61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cat>
            <c:strRef>
              <c:f>'Estimated Revenue Summary'!$L$2:$O$2</c:f>
              <c:strCache>
                <c:ptCount val="4"/>
                <c:pt idx="0">
                  <c:v>2018</c:v>
                </c:pt>
                <c:pt idx="1">
                  <c:v>2019</c:v>
                </c:pt>
                <c:pt idx="2">
                  <c:v>2020 Est</c:v>
                </c:pt>
                <c:pt idx="3">
                  <c:v>2021 Est</c:v>
                </c:pt>
              </c:strCache>
            </c:strRef>
          </c:cat>
          <c:val>
            <c:numRef>
              <c:f>'Estimated Revenue Summary'!$L$7:$O$7</c:f>
              <c:numCache>
                <c:formatCode>"$"#,##0</c:formatCode>
                <c:ptCount val="4"/>
                <c:pt idx="0">
                  <c:v>50000</c:v>
                </c:pt>
                <c:pt idx="1">
                  <c:v>363890.65</c:v>
                </c:pt>
                <c:pt idx="2">
                  <c:v>189000</c:v>
                </c:pt>
                <c:pt idx="3">
                  <c:v>125300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362-46D3-B35C-02DE4DC337DB}"/>
            </c:ext>
          </c:extLst>
        </c:ser>
        <c:ser>
          <c:idx val="5"/>
          <c:order val="5"/>
          <c:tx>
            <c:strRef>
              <c:f>'Estimated Revenue Summary'!$K$8</c:f>
              <c:strCache>
                <c:ptCount val="1"/>
                <c:pt idx="0">
                  <c:v>Stormwater Expenditures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'Estimated Revenue Summary'!$L$2:$O$2</c:f>
              <c:strCache>
                <c:ptCount val="4"/>
                <c:pt idx="0">
                  <c:v>2018</c:v>
                </c:pt>
                <c:pt idx="1">
                  <c:v>2019</c:v>
                </c:pt>
                <c:pt idx="2">
                  <c:v>2020 Est</c:v>
                </c:pt>
                <c:pt idx="3">
                  <c:v>2021 Est</c:v>
                </c:pt>
              </c:strCache>
            </c:strRef>
          </c:cat>
          <c:val>
            <c:numRef>
              <c:f>'Estimated Revenue Summary'!$L$8:$O$8</c:f>
              <c:numCache>
                <c:formatCode>"$"#,##0</c:formatCode>
                <c:ptCount val="4"/>
                <c:pt idx="0">
                  <c:v>0</c:v>
                </c:pt>
                <c:pt idx="1">
                  <c:v>306941.61</c:v>
                </c:pt>
                <c:pt idx="2">
                  <c:v>187750</c:v>
                </c:pt>
                <c:pt idx="3">
                  <c:v>157100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362-46D3-B35C-02DE4DC337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5449720"/>
        <c:axId val="60544873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'Estimated Revenue Summary'!$K$3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'Estimated Revenue Summary'!$L$2:$O$2</c15:sqref>
                        </c15:formulaRef>
                      </c:ext>
                    </c:extLst>
                    <c:strCache>
                      <c:ptCount val="4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 Est</c:v>
                      </c:pt>
                      <c:pt idx="3">
                        <c:v>2021 Est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'Estimated Revenue Summary'!$L$3:$O$3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A362-46D3-B35C-02DE4DC337DB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'Estimated Revenue Summary'!$K$6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'Estimated Revenue Summary'!$L$2:$O$2</c15:sqref>
                        </c15:formulaRef>
                      </c:ext>
                    </c:extLst>
                    <c:strCache>
                      <c:ptCount val="4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 Est</c:v>
                      </c:pt>
                      <c:pt idx="3">
                        <c:v>2021 Est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'Estimated Revenue Summary'!$L$6:$O$6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A362-46D3-B35C-02DE4DC337DB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'Estimated Revenue Summary'!$K$9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'Estimated Revenue Summary'!$L$2:$O$2</c15:sqref>
                        </c15:formulaRef>
                      </c:ext>
                    </c:extLst>
                    <c:strCache>
                      <c:ptCount val="4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 Est</c:v>
                      </c:pt>
                      <c:pt idx="3">
                        <c:v>2021 Est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'Estimated Revenue Summary'!$L$9:$O$9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A362-46D3-B35C-02DE4DC337DB}"/>
                  </c:ext>
                </c:extLst>
              </c15:ser>
            </c15:filteredBarSeries>
          </c:ext>
        </c:extLst>
      </c:barChart>
      <c:catAx>
        <c:axId val="605449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5448736"/>
        <c:crosses val="autoZero"/>
        <c:auto val="1"/>
        <c:lblAlgn val="ctr"/>
        <c:lblOffset val="100"/>
        <c:noMultiLvlLbl val="0"/>
      </c:catAx>
      <c:valAx>
        <c:axId val="605448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5449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/>
              <a:t>Five Year -</a:t>
            </a:r>
            <a:r>
              <a:rPr lang="en-US" sz="2000" b="1" baseline="0"/>
              <a:t> Water/Sewer Operating Cost Increase -Overall - 39% </a:t>
            </a:r>
            <a:endParaRPr lang="en-US" sz="20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Sheet1!$D$3</c:f>
              <c:strCache>
                <c:ptCount val="1"/>
                <c:pt idx="0">
                  <c:v>Sewer Operations 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Sheet1!$A$4:$A$8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Sheet1!$D$4:$D$8</c:f>
              <c:numCache>
                <c:formatCode>General</c:formatCode>
                <c:ptCount val="5"/>
                <c:pt idx="0">
                  <c:v>792042</c:v>
                </c:pt>
                <c:pt idx="1">
                  <c:v>981440</c:v>
                </c:pt>
                <c:pt idx="2">
                  <c:v>1115737</c:v>
                </c:pt>
                <c:pt idx="3">
                  <c:v>1227981</c:v>
                </c:pt>
                <c:pt idx="4">
                  <c:v>1227400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F1-45B7-8B54-7303071D760E}"/>
            </c:ext>
          </c:extLst>
        </c:ser>
        <c:ser>
          <c:idx val="1"/>
          <c:order val="1"/>
          <c:tx>
            <c:strRef>
              <c:f>Sheet1!$F$3</c:f>
              <c:strCache>
                <c:ptCount val="1"/>
                <c:pt idx="0">
                  <c:v>Water Operations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Sheet1!$A$4:$A$8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Sheet1!$F$4:$F$8</c:f>
              <c:numCache>
                <c:formatCode>General</c:formatCode>
                <c:ptCount val="5"/>
                <c:pt idx="0">
                  <c:v>1081617</c:v>
                </c:pt>
                <c:pt idx="1">
                  <c:v>1183086</c:v>
                </c:pt>
                <c:pt idx="2">
                  <c:v>1313347</c:v>
                </c:pt>
                <c:pt idx="3">
                  <c:v>1302544</c:v>
                </c:pt>
                <c:pt idx="4">
                  <c:v>1382200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F1-45B7-8B54-7303071D76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25075792"/>
        <c:axId val="525118104"/>
      </c:barChart>
      <c:dateAx>
        <c:axId val="5250757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5118104"/>
        <c:crosses val="autoZero"/>
        <c:auto val="0"/>
        <c:lblOffset val="100"/>
        <c:baseTimeUnit val="days"/>
      </c:dateAx>
      <c:valAx>
        <c:axId val="5251181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5075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/>
              <a:t>Five Year Overview of Water/Sewer - Wages - Insurance - Utilities</a:t>
            </a:r>
            <a:r>
              <a:rPr lang="en-US" sz="2000" b="1" baseline="0"/>
              <a:t> - Benefits - Fuel </a:t>
            </a:r>
            <a:endParaRPr lang="en-US" sz="20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310113149731881"/>
          <c:y val="0.13063689502580295"/>
          <c:w val="0.87021356824100371"/>
          <c:h val="0.679404713452959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Sheet1!$A$11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052F61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cat>
            <c:strRef>
              <c:f>(Sheet1!$B$10,Sheet1!$D$10,Sheet1!$F$10,Sheet1!$H$10,Sheet1!$K$10,Sheet1!$M$10,Sheet1!$O$10)</c:f>
              <c:strCache>
                <c:ptCount val="7"/>
                <c:pt idx="0">
                  <c:v>Wages - Contract Increase  27.5% </c:v>
                </c:pt>
                <c:pt idx="1">
                  <c:v>Insurance  40%</c:v>
                </c:pt>
                <c:pt idx="2">
                  <c:v>Med Benefits  32%</c:v>
                </c:pt>
                <c:pt idx="3">
                  <c:v>Utilities - 24%</c:v>
                </c:pt>
                <c:pt idx="4">
                  <c:v>Fuel -7.5%</c:v>
                </c:pt>
                <c:pt idx="5">
                  <c:v>Chemicals  5.9%</c:v>
                </c:pt>
                <c:pt idx="6">
                  <c:v>Sewer Disposal 4.38%</c:v>
                </c:pt>
              </c:strCache>
            </c:strRef>
          </c:cat>
          <c:val>
            <c:numRef>
              <c:f>(Sheet1!$B$11,Sheet1!$D$11,Sheet1!$F$11,Sheet1!$H$11,Sheet1!$K$11,Sheet1!$M$11,Sheet1!$O$11)</c:f>
              <c:numCache>
                <c:formatCode>General</c:formatCode>
                <c:ptCount val="7"/>
                <c:pt idx="0">
                  <c:v>743518</c:v>
                </c:pt>
                <c:pt idx="1">
                  <c:v>168301</c:v>
                </c:pt>
                <c:pt idx="2">
                  <c:v>128762</c:v>
                </c:pt>
                <c:pt idx="3">
                  <c:v>180858</c:v>
                </c:pt>
                <c:pt idx="4">
                  <c:v>15130</c:v>
                </c:pt>
                <c:pt idx="5">
                  <c:v>105783</c:v>
                </c:pt>
                <c:pt idx="6">
                  <c:v>28989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2D-4C78-9BD0-A27D04A2FDBB}"/>
            </c:ext>
          </c:extLst>
        </c:ser>
        <c:ser>
          <c:idx val="1"/>
          <c:order val="1"/>
          <c:tx>
            <c:strRef>
              <c:f>Sheet1!$A$12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(Sheet1!$B$10,Sheet1!$D$10,Sheet1!$F$10,Sheet1!$H$10,Sheet1!$K$10,Sheet1!$M$10,Sheet1!$O$10)</c:f>
              <c:strCache>
                <c:ptCount val="7"/>
                <c:pt idx="0">
                  <c:v>Wages - Contract Increase  27.5% </c:v>
                </c:pt>
                <c:pt idx="1">
                  <c:v>Insurance  40%</c:v>
                </c:pt>
                <c:pt idx="2">
                  <c:v>Med Benefits  32%</c:v>
                </c:pt>
                <c:pt idx="3">
                  <c:v>Utilities - 24%</c:v>
                </c:pt>
                <c:pt idx="4">
                  <c:v>Fuel -7.5%</c:v>
                </c:pt>
                <c:pt idx="5">
                  <c:v>Chemicals  5.9%</c:v>
                </c:pt>
                <c:pt idx="6">
                  <c:v>Sewer Disposal 4.38%</c:v>
                </c:pt>
              </c:strCache>
            </c:strRef>
          </c:cat>
          <c:val>
            <c:numRef>
              <c:f>(Sheet1!$B$12,Sheet1!$D$12,Sheet1!$F$12,Sheet1!$H$12,Sheet1!$K$12,Sheet1!$M$12,Sheet1!$O$12)</c:f>
              <c:numCache>
                <c:formatCode>General</c:formatCode>
                <c:ptCount val="7"/>
                <c:pt idx="0">
                  <c:v>819624</c:v>
                </c:pt>
                <c:pt idx="1">
                  <c:v>195458</c:v>
                </c:pt>
                <c:pt idx="2">
                  <c:v>134400</c:v>
                </c:pt>
                <c:pt idx="3">
                  <c:v>255492</c:v>
                </c:pt>
                <c:pt idx="4">
                  <c:v>15702</c:v>
                </c:pt>
                <c:pt idx="5">
                  <c:v>79788</c:v>
                </c:pt>
                <c:pt idx="6">
                  <c:v>40368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2D-4C78-9BD0-A27D04A2FDBB}"/>
            </c:ext>
          </c:extLst>
        </c:ser>
        <c:ser>
          <c:idx val="2"/>
          <c:order val="2"/>
          <c:tx>
            <c:strRef>
              <c:f>Sheet1!$A$13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6A9E1F"/>
            </a:solidFill>
            <a:ln>
              <a:noFill/>
            </a:ln>
            <a:effectLst/>
          </c:spPr>
          <c:invertIfNegative val="0"/>
          <c:cat>
            <c:strRef>
              <c:f>(Sheet1!$B$10,Sheet1!$D$10,Sheet1!$F$10,Sheet1!$H$10,Sheet1!$K$10,Sheet1!$M$10,Sheet1!$O$10)</c:f>
              <c:strCache>
                <c:ptCount val="7"/>
                <c:pt idx="0">
                  <c:v>Wages - Contract Increase  27.5% </c:v>
                </c:pt>
                <c:pt idx="1">
                  <c:v>Insurance  40%</c:v>
                </c:pt>
                <c:pt idx="2">
                  <c:v>Med Benefits  32%</c:v>
                </c:pt>
                <c:pt idx="3">
                  <c:v>Utilities - 24%</c:v>
                </c:pt>
                <c:pt idx="4">
                  <c:v>Fuel -7.5%</c:v>
                </c:pt>
                <c:pt idx="5">
                  <c:v>Chemicals  5.9%</c:v>
                </c:pt>
                <c:pt idx="6">
                  <c:v>Sewer Disposal 4.38%</c:v>
                </c:pt>
              </c:strCache>
            </c:strRef>
          </c:cat>
          <c:val>
            <c:numRef>
              <c:f>(Sheet1!$B$13,Sheet1!$D$13,Sheet1!$F$13,Sheet1!$H$13,Sheet1!$K$13,Sheet1!$M$13,Sheet1!$O$13)</c:f>
              <c:numCache>
                <c:formatCode>General</c:formatCode>
                <c:ptCount val="7"/>
                <c:pt idx="0">
                  <c:v>882141</c:v>
                </c:pt>
                <c:pt idx="1">
                  <c:v>208838</c:v>
                </c:pt>
                <c:pt idx="2">
                  <c:v>151243</c:v>
                </c:pt>
                <c:pt idx="3">
                  <c:v>266170</c:v>
                </c:pt>
                <c:pt idx="4">
                  <c:v>17270</c:v>
                </c:pt>
                <c:pt idx="5">
                  <c:v>127335</c:v>
                </c:pt>
                <c:pt idx="6">
                  <c:v>65332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D2D-4C78-9BD0-A27D04A2FDBB}"/>
            </c:ext>
          </c:extLst>
        </c:ser>
        <c:ser>
          <c:idx val="3"/>
          <c:order val="3"/>
          <c:tx>
            <c:strRef>
              <c:f>Sheet1!$A$14</c:f>
              <c:strCache>
                <c:ptCount val="1"/>
                <c:pt idx="0">
                  <c:v>Averaged 2020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(Sheet1!$B$10,Sheet1!$D$10,Sheet1!$F$10,Sheet1!$H$10,Sheet1!$K$10,Sheet1!$M$10,Sheet1!$O$10)</c:f>
              <c:strCache>
                <c:ptCount val="7"/>
                <c:pt idx="0">
                  <c:v>Wages - Contract Increase  27.5% </c:v>
                </c:pt>
                <c:pt idx="1">
                  <c:v>Insurance  40%</c:v>
                </c:pt>
                <c:pt idx="2">
                  <c:v>Med Benefits  32%</c:v>
                </c:pt>
                <c:pt idx="3">
                  <c:v>Utilities - 24%</c:v>
                </c:pt>
                <c:pt idx="4">
                  <c:v>Fuel -7.5%</c:v>
                </c:pt>
                <c:pt idx="5">
                  <c:v>Chemicals  5.9%</c:v>
                </c:pt>
                <c:pt idx="6">
                  <c:v>Sewer Disposal 4.38%</c:v>
                </c:pt>
              </c:strCache>
            </c:strRef>
          </c:cat>
          <c:val>
            <c:numRef>
              <c:f>(Sheet1!$B$14,Sheet1!$D$14,Sheet1!$F$14,Sheet1!$H$14,Sheet1!$K$14,Sheet1!$M$14,Sheet1!$O$14)</c:f>
              <c:numCache>
                <c:formatCode>General</c:formatCode>
                <c:ptCount val="7"/>
                <c:pt idx="0">
                  <c:v>935343</c:v>
                </c:pt>
                <c:pt idx="1">
                  <c:v>220241</c:v>
                </c:pt>
                <c:pt idx="2">
                  <c:v>156149</c:v>
                </c:pt>
                <c:pt idx="3">
                  <c:v>233686</c:v>
                </c:pt>
                <c:pt idx="4">
                  <c:v>15178</c:v>
                </c:pt>
                <c:pt idx="5">
                  <c:v>97135</c:v>
                </c:pt>
                <c:pt idx="6">
                  <c:v>166290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D2D-4C78-9BD0-A27D04A2FDBB}"/>
            </c:ext>
          </c:extLst>
        </c:ser>
        <c:ser>
          <c:idx val="4"/>
          <c:order val="4"/>
          <c:tx>
            <c:strRef>
              <c:f>Sheet1!$A$15</c:f>
              <c:strCache>
                <c:ptCount val="1"/>
                <c:pt idx="0">
                  <c:v>Estimated 2021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(Sheet1!$B$10,Sheet1!$D$10,Sheet1!$F$10,Sheet1!$H$10,Sheet1!$K$10,Sheet1!$M$10,Sheet1!$O$10)</c:f>
              <c:strCache>
                <c:ptCount val="7"/>
                <c:pt idx="0">
                  <c:v>Wages - Contract Increase  27.5% </c:v>
                </c:pt>
                <c:pt idx="1">
                  <c:v>Insurance  40%</c:v>
                </c:pt>
                <c:pt idx="2">
                  <c:v>Med Benefits  32%</c:v>
                </c:pt>
                <c:pt idx="3">
                  <c:v>Utilities - 24%</c:v>
                </c:pt>
                <c:pt idx="4">
                  <c:v>Fuel -7.5%</c:v>
                </c:pt>
                <c:pt idx="5">
                  <c:v>Chemicals  5.9%</c:v>
                </c:pt>
                <c:pt idx="6">
                  <c:v>Sewer Disposal 4.38%</c:v>
                </c:pt>
              </c:strCache>
            </c:strRef>
          </c:cat>
          <c:val>
            <c:numRef>
              <c:f>(Sheet1!$B$15,Sheet1!$D$15,Sheet1!$F$15,Sheet1!$H$15,Sheet1!$K$15,Sheet1!$M$15,Sheet1!$O$15)</c:f>
              <c:numCache>
                <c:formatCode>General</c:formatCode>
                <c:ptCount val="7"/>
                <c:pt idx="0">
                  <c:v>948000</c:v>
                </c:pt>
                <c:pt idx="1">
                  <c:v>235869</c:v>
                </c:pt>
                <c:pt idx="2">
                  <c:v>170000</c:v>
                </c:pt>
                <c:pt idx="3">
                  <c:v>224500</c:v>
                </c:pt>
                <c:pt idx="4">
                  <c:v>14000</c:v>
                </c:pt>
                <c:pt idx="5">
                  <c:v>112000</c:v>
                </c:pt>
                <c:pt idx="6">
                  <c:v>156000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D2D-4C78-9BD0-A27D04A2FD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56516600"/>
        <c:axId val="723779184"/>
      </c:barChart>
      <c:catAx>
        <c:axId val="656516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3779184"/>
        <c:crosses val="autoZero"/>
        <c:auto val="1"/>
        <c:lblAlgn val="ctr"/>
        <c:lblOffset val="100"/>
        <c:noMultiLvlLbl val="0"/>
      </c:catAx>
      <c:valAx>
        <c:axId val="723779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516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424969378827643"/>
          <c:y val="0.92384435064236148"/>
          <c:w val="0.63364640703706365"/>
          <c:h val="5.54874341987392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/>
              <a:t>WATER/SEWER</a:t>
            </a:r>
            <a:r>
              <a:rPr lang="en-US" sz="2400" b="1" baseline="0"/>
              <a:t> RATE REVENUES &amp; OPERATING EXPENDITURES</a:t>
            </a:r>
            <a:r>
              <a:rPr lang="en-US" sz="2400" b="1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402608821065567"/>
          <c:y val="0.1875375736534374"/>
          <c:w val="0.71771527468847918"/>
          <c:h val="0.62826431278222783"/>
        </c:manualLayout>
      </c:layout>
      <c:barChart>
        <c:barDir val="bar"/>
        <c:grouping val="clustered"/>
        <c:varyColors val="0"/>
        <c:ser>
          <c:idx val="0"/>
          <c:order val="0"/>
          <c:tx>
            <c:v>2017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Sheet1!$F$20:$F$26</c:f>
              <c:strCache>
                <c:ptCount val="7"/>
                <c:pt idx="0">
                  <c:v>Sewer Operations </c:v>
                </c:pt>
                <c:pt idx="1">
                  <c:v>Sewer  Revenues</c:v>
                </c:pt>
                <c:pt idx="2">
                  <c:v>Sewer Expenditures </c:v>
                </c:pt>
                <c:pt idx="4">
                  <c:v>Water Operations </c:v>
                </c:pt>
                <c:pt idx="5">
                  <c:v>Water Revenues</c:v>
                </c:pt>
                <c:pt idx="6">
                  <c:v>Water Expenditures </c:v>
                </c:pt>
              </c:strCache>
            </c:strRef>
          </c:cat>
          <c:val>
            <c:numRef>
              <c:f>Sheet1!$G$20:$G$26</c:f>
              <c:numCache>
                <c:formatCode>General</c:formatCode>
                <c:ptCount val="7"/>
                <c:pt idx="0">
                  <c:v>2017</c:v>
                </c:pt>
                <c:pt idx="1">
                  <c:v>1235206</c:v>
                </c:pt>
                <c:pt idx="2">
                  <c:v>1254042</c:v>
                </c:pt>
                <c:pt idx="5">
                  <c:v>1566765</c:v>
                </c:pt>
                <c:pt idx="6">
                  <c:v>1473617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66-4FA0-9787-9474E261C003}"/>
            </c:ext>
          </c:extLst>
        </c:ser>
        <c:ser>
          <c:idx val="1"/>
          <c:order val="1"/>
          <c:tx>
            <c:v>2018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Sheet1!$F$20:$F$26</c:f>
              <c:strCache>
                <c:ptCount val="7"/>
                <c:pt idx="0">
                  <c:v>Sewer Operations </c:v>
                </c:pt>
                <c:pt idx="1">
                  <c:v>Sewer  Revenues</c:v>
                </c:pt>
                <c:pt idx="2">
                  <c:v>Sewer Expenditures </c:v>
                </c:pt>
                <c:pt idx="4">
                  <c:v>Water Operations </c:v>
                </c:pt>
                <c:pt idx="5">
                  <c:v>Water Revenues</c:v>
                </c:pt>
                <c:pt idx="6">
                  <c:v>Water Expenditures </c:v>
                </c:pt>
              </c:strCache>
            </c:strRef>
          </c:cat>
          <c:val>
            <c:numRef>
              <c:f>Sheet1!$H$20:$H$26</c:f>
              <c:numCache>
                <c:formatCode>General</c:formatCode>
                <c:ptCount val="7"/>
                <c:pt idx="0">
                  <c:v>2018</c:v>
                </c:pt>
                <c:pt idx="1">
                  <c:v>1574571</c:v>
                </c:pt>
                <c:pt idx="2">
                  <c:v>1403440</c:v>
                </c:pt>
                <c:pt idx="5">
                  <c:v>1821985</c:v>
                </c:pt>
                <c:pt idx="6">
                  <c:v>1675086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66-4FA0-9787-9474E261C003}"/>
            </c:ext>
          </c:extLst>
        </c:ser>
        <c:ser>
          <c:idx val="2"/>
          <c:order val="2"/>
          <c:tx>
            <c:v>2019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Sheet1!$F$20:$F$26</c:f>
              <c:strCache>
                <c:ptCount val="7"/>
                <c:pt idx="0">
                  <c:v>Sewer Operations </c:v>
                </c:pt>
                <c:pt idx="1">
                  <c:v>Sewer  Revenues</c:v>
                </c:pt>
                <c:pt idx="2">
                  <c:v>Sewer Expenditures </c:v>
                </c:pt>
                <c:pt idx="4">
                  <c:v>Water Operations </c:v>
                </c:pt>
                <c:pt idx="5">
                  <c:v>Water Revenues</c:v>
                </c:pt>
                <c:pt idx="6">
                  <c:v>Water Expenditures </c:v>
                </c:pt>
              </c:strCache>
            </c:strRef>
          </c:cat>
          <c:val>
            <c:numRef>
              <c:f>Sheet1!$I$20:$I$26</c:f>
              <c:numCache>
                <c:formatCode>General</c:formatCode>
                <c:ptCount val="7"/>
                <c:pt idx="0">
                  <c:v>2019</c:v>
                </c:pt>
                <c:pt idx="1">
                  <c:v>1803642</c:v>
                </c:pt>
                <c:pt idx="2">
                  <c:v>1627737</c:v>
                </c:pt>
                <c:pt idx="5">
                  <c:v>1708116</c:v>
                </c:pt>
                <c:pt idx="6">
                  <c:v>1755347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E66-4FA0-9787-9474E261C003}"/>
            </c:ext>
          </c:extLst>
        </c:ser>
        <c:ser>
          <c:idx val="3"/>
          <c:order val="3"/>
          <c:tx>
            <c:v>2020 Averaged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Sheet1!$F$20:$F$26</c:f>
              <c:strCache>
                <c:ptCount val="7"/>
                <c:pt idx="0">
                  <c:v>Sewer Operations </c:v>
                </c:pt>
                <c:pt idx="1">
                  <c:v>Sewer  Revenues</c:v>
                </c:pt>
                <c:pt idx="2">
                  <c:v>Sewer Expenditures </c:v>
                </c:pt>
                <c:pt idx="4">
                  <c:v>Water Operations </c:v>
                </c:pt>
                <c:pt idx="5">
                  <c:v>Water Revenues</c:v>
                </c:pt>
                <c:pt idx="6">
                  <c:v>Water Expenditures </c:v>
                </c:pt>
              </c:strCache>
            </c:strRef>
          </c:cat>
          <c:val>
            <c:numRef>
              <c:f>Sheet1!$J$20:$J$26</c:f>
              <c:numCache>
                <c:formatCode>General</c:formatCode>
                <c:ptCount val="7"/>
                <c:pt idx="0">
                  <c:v>2020</c:v>
                </c:pt>
                <c:pt idx="1">
                  <c:v>1803195</c:v>
                </c:pt>
                <c:pt idx="2">
                  <c:v>1739981</c:v>
                </c:pt>
                <c:pt idx="5">
                  <c:v>1784854</c:v>
                </c:pt>
                <c:pt idx="6">
                  <c:v>1744544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E66-4FA0-9787-9474E261C003}"/>
            </c:ext>
          </c:extLst>
        </c:ser>
        <c:ser>
          <c:idx val="4"/>
          <c:order val="4"/>
          <c:tx>
            <c:v>2021 Estimated</c:v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Sheet1!$F$20:$F$26</c:f>
              <c:strCache>
                <c:ptCount val="7"/>
                <c:pt idx="0">
                  <c:v>Sewer Operations </c:v>
                </c:pt>
                <c:pt idx="1">
                  <c:v>Sewer  Revenues</c:v>
                </c:pt>
                <c:pt idx="2">
                  <c:v>Sewer Expenditures </c:v>
                </c:pt>
                <c:pt idx="4">
                  <c:v>Water Operations </c:v>
                </c:pt>
                <c:pt idx="5">
                  <c:v>Water Revenues</c:v>
                </c:pt>
                <c:pt idx="6">
                  <c:v>Water Expenditures </c:v>
                </c:pt>
              </c:strCache>
            </c:strRef>
          </c:cat>
          <c:val>
            <c:numRef>
              <c:f>Sheet1!$K$20:$K$26</c:f>
              <c:numCache>
                <c:formatCode>General</c:formatCode>
                <c:ptCount val="7"/>
                <c:pt idx="0">
                  <c:v>2021</c:v>
                </c:pt>
                <c:pt idx="1">
                  <c:v>1778100</c:v>
                </c:pt>
                <c:pt idx="2">
                  <c:v>1739400</c:v>
                </c:pt>
                <c:pt idx="5">
                  <c:v>1813100</c:v>
                </c:pt>
                <c:pt idx="6">
                  <c:v>1824200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E66-4FA0-9787-9474E261C0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19029432"/>
        <c:axId val="619029760"/>
      </c:barChart>
      <c:catAx>
        <c:axId val="61902943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9029760"/>
        <c:crosses val="autoZero"/>
        <c:auto val="1"/>
        <c:lblAlgn val="ctr"/>
        <c:lblOffset val="100"/>
        <c:noMultiLvlLbl val="0"/>
      </c:catAx>
      <c:valAx>
        <c:axId val="619029760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9029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40028668898865"/>
          <c:y val="0.85414221637280929"/>
          <c:w val="0.48389581396778514"/>
          <c:h val="4.40326155196018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Water</a:t>
            </a:r>
            <a:r>
              <a:rPr lang="en-US" sz="1800" b="1" baseline="0"/>
              <a:t> Sewer Revenue - Expenditures w/Capital = Reserves Carryover</a:t>
            </a:r>
          </a:p>
        </c:rich>
      </c:tx>
      <c:layout>
        <c:manualLayout>
          <c:xMode val="edge"/>
          <c:yMode val="edge"/>
          <c:x val="0.13669783080393638"/>
          <c:y val="2.716468590831918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604762519439167"/>
          <c:y val="0.14776466184511319"/>
          <c:w val="0.86395237480560827"/>
          <c:h val="0.758870277038799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'Estimated Expenditure Summary'!$M$5</c:f>
              <c:strCache>
                <c:ptCount val="1"/>
                <c:pt idx="0">
                  <c:v>Revenues</c:v>
                </c:pt>
              </c:strCache>
            </c:strRef>
          </c:tx>
          <c:spPr>
            <a:solidFill>
              <a:srgbClr val="052F61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cat>
            <c:strRef>
              <c:f>'Estimated Expenditure Summary'!$L$6:$L$9</c:f>
              <c:strCache>
                <c:ptCount val="4"/>
                <c:pt idx="0">
                  <c:v>2018</c:v>
                </c:pt>
                <c:pt idx="1">
                  <c:v>2019</c:v>
                </c:pt>
                <c:pt idx="2">
                  <c:v>2020 Est</c:v>
                </c:pt>
                <c:pt idx="3">
                  <c:v>2021 Est </c:v>
                </c:pt>
              </c:strCache>
            </c:strRef>
          </c:cat>
          <c:val>
            <c:numRef>
              <c:f>'Estimated Expenditure Summary'!$M$6:$M$9</c:f>
              <c:numCache>
                <c:formatCode>"$"#,##0</c:formatCode>
                <c:ptCount val="4"/>
                <c:pt idx="0">
                  <c:v>3921594</c:v>
                </c:pt>
                <c:pt idx="1">
                  <c:v>3913759</c:v>
                </c:pt>
                <c:pt idx="2">
                  <c:v>4155050</c:v>
                </c:pt>
                <c:pt idx="3">
                  <c:v>3996200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0E-49A1-BC9B-AA6FABB2C3F6}"/>
            </c:ext>
          </c:extLst>
        </c:ser>
        <c:ser>
          <c:idx val="2"/>
          <c:order val="1"/>
          <c:tx>
            <c:strRef>
              <c:f>'Estimated Expenditure Summary'!$N$5</c:f>
              <c:strCache>
                <c:ptCount val="1"/>
                <c:pt idx="0">
                  <c:v>Interest/Grant/Loan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'Estimated Expenditure Summary'!$L$6:$L$9</c:f>
              <c:strCache>
                <c:ptCount val="4"/>
                <c:pt idx="0">
                  <c:v>2018</c:v>
                </c:pt>
                <c:pt idx="1">
                  <c:v>2019</c:v>
                </c:pt>
                <c:pt idx="2">
                  <c:v>2020 Est</c:v>
                </c:pt>
                <c:pt idx="3">
                  <c:v>2021 Est </c:v>
                </c:pt>
              </c:strCache>
            </c:strRef>
          </c:cat>
          <c:val>
            <c:numRef>
              <c:f>'Estimated Expenditure Summary'!$N$6:$N$9</c:f>
              <c:numCache>
                <c:formatCode>"$"#,##0</c:formatCode>
                <c:ptCount val="4"/>
                <c:pt idx="0">
                  <c:v>143327.29999999981</c:v>
                </c:pt>
                <c:pt idx="1">
                  <c:v>142580.01000000024</c:v>
                </c:pt>
                <c:pt idx="2">
                  <c:v>678035</c:v>
                </c:pt>
                <c:pt idx="3">
                  <c:v>1605035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0E-49A1-BC9B-AA6FABB2C3F6}"/>
            </c:ext>
          </c:extLst>
        </c:ser>
        <c:ser>
          <c:idx val="1"/>
          <c:order val="2"/>
          <c:tx>
            <c:strRef>
              <c:f>'Estimated Expenditure Summary'!$O$5</c:f>
              <c:strCache>
                <c:ptCount val="1"/>
                <c:pt idx="0">
                  <c:v>Expenditures/w Capital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'Estimated Expenditure Summary'!$L$6:$L$9</c:f>
              <c:strCache>
                <c:ptCount val="4"/>
                <c:pt idx="0">
                  <c:v>2018</c:v>
                </c:pt>
                <c:pt idx="1">
                  <c:v>2019</c:v>
                </c:pt>
                <c:pt idx="2">
                  <c:v>2020 Est</c:v>
                </c:pt>
                <c:pt idx="3">
                  <c:v>2021 Est </c:v>
                </c:pt>
              </c:strCache>
            </c:strRef>
          </c:cat>
          <c:val>
            <c:numRef>
              <c:f>'Estimated Expenditure Summary'!$O$6:$O$9</c:f>
              <c:numCache>
                <c:formatCode>"$"#,##0</c:formatCode>
                <c:ptCount val="4"/>
                <c:pt idx="0">
                  <c:v>3182608.5199999996</c:v>
                </c:pt>
                <c:pt idx="1">
                  <c:v>4479898.17</c:v>
                </c:pt>
                <c:pt idx="2">
                  <c:v>5848080</c:v>
                </c:pt>
                <c:pt idx="3">
                  <c:v>5248220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20E-49A1-BC9B-AA6FABB2C3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626780136"/>
        <c:axId val="626779808"/>
      </c:barChart>
      <c:lineChart>
        <c:grouping val="standard"/>
        <c:varyColors val="0"/>
        <c:ser>
          <c:idx val="3"/>
          <c:order val="3"/>
          <c:tx>
            <c:strRef>
              <c:f>'Estimated Expenditure Summary'!$P$4</c:f>
              <c:strCache>
                <c:ptCount val="1"/>
                <c:pt idx="0">
                  <c:v>Carryover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'Estimated Expenditure Summary'!$L$6:$L$9</c:f>
              <c:strCache>
                <c:ptCount val="4"/>
                <c:pt idx="0">
                  <c:v>2018</c:v>
                </c:pt>
                <c:pt idx="1">
                  <c:v>2019</c:v>
                </c:pt>
                <c:pt idx="2">
                  <c:v>2020 Est</c:v>
                </c:pt>
                <c:pt idx="3">
                  <c:v>2021 Est </c:v>
                </c:pt>
              </c:strCache>
            </c:strRef>
          </c:cat>
          <c:val>
            <c:numRef>
              <c:f>'Estimated Expenditure Summary'!$P$6:$P$9</c:f>
              <c:numCache>
                <c:formatCode>"$"#,##0</c:formatCode>
                <c:ptCount val="4"/>
                <c:pt idx="0">
                  <c:v>882312.78000000026</c:v>
                </c:pt>
                <c:pt idx="1">
                  <c:v>-423559.15999999968</c:v>
                </c:pt>
                <c:pt idx="2">
                  <c:v>-1014995</c:v>
                </c:pt>
                <c:pt idx="3">
                  <c:v>353015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20E-49A1-BC9B-AA6FABB2C3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26780136"/>
        <c:axId val="626779808"/>
      </c:lineChart>
      <c:catAx>
        <c:axId val="6267801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26779808"/>
        <c:crosses val="autoZero"/>
        <c:auto val="1"/>
        <c:lblAlgn val="ctr"/>
        <c:lblOffset val="100"/>
        <c:noMultiLvlLbl val="0"/>
      </c:catAx>
      <c:valAx>
        <c:axId val="626779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6780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32BC-FBA3-4230-AB42-85FF057BA092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35473-52BD-43BD-BD59-2E7B9D74B40B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08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32BC-FBA3-4230-AB42-85FF057BA092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35473-52BD-43BD-BD59-2E7B9D74B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28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32BC-FBA3-4230-AB42-85FF057BA092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35473-52BD-43BD-BD59-2E7B9D74B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73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32BC-FBA3-4230-AB42-85FF057BA092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35473-52BD-43BD-BD59-2E7B9D74B40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9914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32BC-FBA3-4230-AB42-85FF057BA092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35473-52BD-43BD-BD59-2E7B9D74B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19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32BC-FBA3-4230-AB42-85FF057BA092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35473-52BD-43BD-BD59-2E7B9D74B40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85133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32BC-FBA3-4230-AB42-85FF057BA092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35473-52BD-43BD-BD59-2E7B9D74B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398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32BC-FBA3-4230-AB42-85FF057BA092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35473-52BD-43BD-BD59-2E7B9D74B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205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32BC-FBA3-4230-AB42-85FF057BA092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35473-52BD-43BD-BD59-2E7B9D74B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39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32BC-FBA3-4230-AB42-85FF057BA092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35473-52BD-43BD-BD59-2E7B9D74B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64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32BC-FBA3-4230-AB42-85FF057BA092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35473-52BD-43BD-BD59-2E7B9D74B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37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32BC-FBA3-4230-AB42-85FF057BA092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35473-52BD-43BD-BD59-2E7B9D74B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963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32BC-FBA3-4230-AB42-85FF057BA092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35473-52BD-43BD-BD59-2E7B9D74B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770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32BC-FBA3-4230-AB42-85FF057BA092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35473-52BD-43BD-BD59-2E7B9D74B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893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32BC-FBA3-4230-AB42-85FF057BA092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35473-52BD-43BD-BD59-2E7B9D74B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053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32BC-FBA3-4230-AB42-85FF057BA092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35473-52BD-43BD-BD59-2E7B9D74B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84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32BC-FBA3-4230-AB42-85FF057BA092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35473-52BD-43BD-BD59-2E7B9D74B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63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03A32BC-FBA3-4230-AB42-85FF057BA092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A135473-52BD-43BD-BD59-2E7B9D74B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9719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wl.excelsior.edu/educator-resources/owl-across-disciplines/owl-across-the-disciplines-grammar-and-usage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oleObject" Target="../embeddings/Microsoft_Excel_97-2003_Worksheet1.xls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Rain_gutter" TargetMode="External"/><Relationship Id="rId3" Type="http://schemas.openxmlformats.org/officeDocument/2006/relationships/hyperlink" Target="https://pixabay.com/en/clipart-issue-faucet-hahn-tap-1295270/" TargetMode="External"/><Relationship Id="rId7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llwhitebackground.com/garbage-truck.html" TargetMode="Externa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62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3270C-7278-45BA-AD18-B4EEC4B005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67" y="215931"/>
            <a:ext cx="9558746" cy="1772175"/>
          </a:xfrm>
        </p:spPr>
        <p:txBody>
          <a:bodyPr/>
          <a:lstStyle/>
          <a:p>
            <a:r>
              <a:rPr lang="en-US" b="1" dirty="0"/>
              <a:t>2021 BUDGET &amp; 2021-2026 CAPITAL IMPROVEMENT PLAN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3932F2-433F-445C-990F-0075BF235B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947" y="2117702"/>
            <a:ext cx="6400800" cy="3928534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b="1" dirty="0"/>
              <a:t>NOVEMBER 19, 2020</a:t>
            </a:r>
          </a:p>
          <a:p>
            <a:pPr algn="ctr"/>
            <a:r>
              <a:rPr lang="en-US" b="1" dirty="0"/>
              <a:t>PUBLIC HEARING # 1</a:t>
            </a:r>
          </a:p>
          <a:p>
            <a:r>
              <a:rPr lang="en-US" b="1" dirty="0"/>
              <a:t> 1.  PROPERTY TAX UPDATE</a:t>
            </a:r>
          </a:p>
          <a:p>
            <a:r>
              <a:rPr lang="en-US" b="1" dirty="0"/>
              <a:t> 2.  2021 TOURSIM FUNDING</a:t>
            </a:r>
          </a:p>
          <a:p>
            <a:r>
              <a:rPr lang="en-US" b="1" dirty="0"/>
              <a:t> 3.  PROPRIETARY/ENTERPRISE FUNDS</a:t>
            </a:r>
          </a:p>
          <a:p>
            <a:r>
              <a:rPr lang="en-US" b="1" dirty="0"/>
              <a:t>	A.	GARBAGE</a:t>
            </a:r>
          </a:p>
          <a:p>
            <a:r>
              <a:rPr lang="en-US" b="1" dirty="0"/>
              <a:t>	B.	STORMWATER</a:t>
            </a:r>
          </a:p>
          <a:p>
            <a:r>
              <a:rPr lang="en-US" b="1" dirty="0"/>
              <a:t>	C.	WATER &amp; SEWER OPERATIONS</a:t>
            </a:r>
          </a:p>
          <a:p>
            <a:r>
              <a:rPr lang="en-US" b="1" dirty="0"/>
              <a:t>	D.	WATER &amp; SEWER CAPITAL IMPROVEMENTS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9E3EA8-E602-43DB-B7A2-2BF2C7139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81" r="100000">
                        <a14:foregroundMark x1="16000" y1="21455" x2="16000" y2="21455"/>
                        <a14:foregroundMark x1="89051" y1="25455" x2="89051" y2="25455"/>
                        <a14:foregroundMark x1="91556" y1="70667" x2="91071" y2="71152"/>
                        <a14:foregroundMark x1="24929" y1="86101" x2="24929" y2="86101"/>
                        <a14:foregroundMark x1="53778" y1="94545" x2="53778" y2="94545"/>
                        <a14:foregroundMark x1="56768" y1="3556" x2="56768" y2="3556"/>
                        <a14:foregroundMark x1="28929" y1="7030" x2="28929" y2="7030"/>
                        <a14:foregroundMark x1="97495" y1="34384" x2="97495" y2="34384"/>
                        <a14:foregroundMark x1="94020" y1="38343" x2="94020" y2="38343"/>
                        <a14:foregroundMark x1="4566" y1="50788" x2="4040" y2="50788"/>
                        <a14:foregroundMark x1="6545" y1="36848" x2="6545" y2="36848"/>
                        <a14:foregroundMark x1="76646" y1="13010" x2="76646" y2="13010"/>
                        <a14:foregroundMark x1="95515" y1="52283" x2="95515" y2="52283"/>
                        <a14:foregroundMark x1="97010" y1="54747" x2="94545" y2="58263"/>
                        <a14:foregroundMark x1="94545" y1="58263" x2="94545" y2="58263"/>
                        <a14:foregroundMark x1="64202" y1="5535" x2="64202" y2="5535"/>
                        <a14:foregroundMark x1="61212" y1="7030" x2="61212" y2="7030"/>
                        <a14:foregroundMark x1="61212" y1="7030" x2="61212" y2="7030"/>
                        <a14:foregroundMark x1="40364" y1="6061" x2="40364" y2="6061"/>
                        <a14:foregroundMark x1="40364" y1="6061" x2="40364" y2="6061"/>
                        <a14:foregroundMark x1="4040" y1="41859" x2="4040" y2="41859"/>
                        <a14:foregroundMark x1="4566" y1="41333" x2="4566" y2="41333"/>
                        <a14:foregroundMark x1="4566" y1="41333" x2="4566" y2="41333"/>
                        <a14:foregroundMark x1="75636" y1="88566" x2="75636" y2="88566"/>
                        <a14:foregroundMark x1="75636" y1="88566" x2="75636" y2="88566"/>
                        <a14:foregroundMark x1="75636" y1="88566" x2="75636" y2="88566"/>
                        <a14:foregroundMark x1="83111" y1="81616" x2="83111" y2="81616"/>
                        <a14:foregroundMark x1="14990" y1="79636" x2="14990" y2="79636"/>
                        <a14:foregroundMark x1="72646" y1="91071" x2="72646" y2="91071"/>
                        <a14:foregroundMark x1="60727" y1="95515" x2="60727" y2="95515"/>
                        <a14:foregroundMark x1="67192" y1="92525" x2="67192" y2="92525"/>
                        <a14:foregroundMark x1="67192" y1="93051" x2="67192" y2="93051"/>
                        <a14:foregroundMark x1="46303" y1="96040" x2="46303" y2="96040"/>
                        <a14:foregroundMark x1="33899" y1="91556" x2="33899" y2="91556"/>
                        <a14:foregroundMark x1="10020" y1="29414" x2="10020" y2="29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751" y="3844211"/>
            <a:ext cx="2444620" cy="244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07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89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53EE09A9-ADA5-42D1-B7EE-357AAD1D15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8312986"/>
              </p:ext>
            </p:extLst>
          </p:nvPr>
        </p:nvGraphicFramePr>
        <p:xfrm>
          <a:off x="755780" y="298580"/>
          <a:ext cx="10356979" cy="6064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04005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92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DC73A852-D726-4847-9DBE-FFFAAB45FA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6647795"/>
              </p:ext>
            </p:extLst>
          </p:nvPr>
        </p:nvGraphicFramePr>
        <p:xfrm>
          <a:off x="401215" y="167952"/>
          <a:ext cx="11224727" cy="5253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1E90D9D-0DEE-4804-8176-87D119D314A2}"/>
              </a:ext>
            </a:extLst>
          </p:cNvPr>
          <p:cNvSpPr txBox="1"/>
          <p:nvPr/>
        </p:nvSpPr>
        <p:spPr>
          <a:xfrm>
            <a:off x="951722" y="5346441"/>
            <a:ext cx="10552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percentage of increase is for the 5 year period.  In the wages category this includes 1.5 additional full-time positions added to the workforce, as well as contractual wage increases.  </a:t>
            </a:r>
          </a:p>
        </p:txBody>
      </p:sp>
    </p:spTree>
    <p:extLst>
      <p:ext uri="{BB962C8B-B14F-4D97-AF65-F5344CB8AC3E}">
        <p14:creationId xmlns:p14="http://schemas.microsoft.com/office/powerpoint/2010/main" val="3365449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92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ED07241-CF3C-4DFC-B5EC-06BF5F5D1A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3518756"/>
              </p:ext>
            </p:extLst>
          </p:nvPr>
        </p:nvGraphicFramePr>
        <p:xfrm>
          <a:off x="536895" y="123825"/>
          <a:ext cx="10670797" cy="6610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01794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9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3EF36-2748-4436-BC28-67A6FEE2C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5701004"/>
            <a:ext cx="4634238" cy="72260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401 WATER – SEWER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8E050-C18D-41F5-9D24-E71536EFE0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977" y="335901"/>
            <a:ext cx="5537890" cy="5477069"/>
          </a:xfrm>
        </p:spPr>
        <p:txBody>
          <a:bodyPr>
            <a:normAutofit fontScale="92500" lnSpcReduction="10000"/>
          </a:bodyPr>
          <a:lstStyle/>
          <a:p>
            <a:r>
              <a:rPr lang="en-US" b="1" u="sng" dirty="0"/>
              <a:t>PROJECTED REVENUES – WATER</a:t>
            </a:r>
          </a:p>
          <a:p>
            <a:pPr lvl="1"/>
            <a:r>
              <a:rPr lang="en-US" b="1" dirty="0"/>
              <a:t>Rate/Charges  - $1,600,000</a:t>
            </a:r>
          </a:p>
          <a:p>
            <a:pPr lvl="1"/>
            <a:r>
              <a:rPr lang="en-US" b="1" dirty="0"/>
              <a:t>Utility Taxes - $176,000</a:t>
            </a:r>
          </a:p>
          <a:p>
            <a:pPr lvl="1"/>
            <a:r>
              <a:rPr lang="en-US" b="1" dirty="0"/>
              <a:t>Labor/Parts/Connections - $232,500</a:t>
            </a:r>
          </a:p>
          <a:p>
            <a:pPr lvl="1"/>
            <a:r>
              <a:rPr lang="en-US" b="1" dirty="0"/>
              <a:t>Interest/Miscellaneous - $9,600</a:t>
            </a:r>
          </a:p>
          <a:p>
            <a:r>
              <a:rPr lang="en-US" b="1" u="sng" dirty="0"/>
              <a:t>PROJECTED REVENUES – SEWER</a:t>
            </a:r>
          </a:p>
          <a:p>
            <a:pPr lvl="1"/>
            <a:r>
              <a:rPr lang="en-US" b="1" dirty="0"/>
              <a:t>Rates/Charges - $1,600,000</a:t>
            </a:r>
          </a:p>
          <a:p>
            <a:pPr lvl="1"/>
            <a:r>
              <a:rPr lang="en-US" b="1" dirty="0"/>
              <a:t>Utility Taxes - $176,000</a:t>
            </a:r>
          </a:p>
          <a:p>
            <a:pPr lvl="1"/>
            <a:r>
              <a:rPr lang="en-US" b="1" dirty="0"/>
              <a:t>Labor/Parts/Connections - $201,600</a:t>
            </a:r>
          </a:p>
          <a:p>
            <a:pPr lvl="1"/>
            <a:r>
              <a:rPr lang="en-US" b="1" dirty="0"/>
              <a:t>Interest - $500</a:t>
            </a:r>
          </a:p>
          <a:p>
            <a:r>
              <a:rPr lang="en-US" b="1" dirty="0"/>
              <a:t>TOTAL PROJECTED REVENUES - $3,996,200</a:t>
            </a:r>
          </a:p>
          <a:p>
            <a:pPr lvl="1"/>
            <a:r>
              <a:rPr lang="en-US" b="1" dirty="0"/>
              <a:t>Projecting only $100 – 150,000 carryover</a:t>
            </a:r>
          </a:p>
          <a:p>
            <a:pPr lvl="1"/>
            <a:r>
              <a:rPr lang="en-US" b="1" dirty="0"/>
              <a:t>Does not include any rate increase projections nor increase to connection fees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66EB54-5453-403D-BA9F-B0CA87C6B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08132" y="335902"/>
            <a:ext cx="6135051" cy="6214188"/>
          </a:xfrm>
        </p:spPr>
        <p:txBody>
          <a:bodyPr>
            <a:normAutofit fontScale="92500" lnSpcReduction="10000"/>
          </a:bodyPr>
          <a:lstStyle/>
          <a:p>
            <a:r>
              <a:rPr lang="en-US" b="1" u="sng" dirty="0"/>
              <a:t>PROJECTED EXPENDITURES WATER/SEWER</a:t>
            </a:r>
          </a:p>
          <a:p>
            <a:pPr lvl="1"/>
            <a:r>
              <a:rPr lang="en-US" b="1" dirty="0"/>
              <a:t>Personnel/Benefits - $1,119,000</a:t>
            </a:r>
          </a:p>
          <a:p>
            <a:pPr lvl="1"/>
            <a:r>
              <a:rPr lang="en-US" b="1" dirty="0"/>
              <a:t>Utility Tax – General Fund – $192,000</a:t>
            </a:r>
          </a:p>
          <a:p>
            <a:pPr lvl="1"/>
            <a:r>
              <a:rPr lang="en-US" b="1" dirty="0"/>
              <a:t>GFCF Utility Tax - $160,000</a:t>
            </a:r>
          </a:p>
          <a:p>
            <a:pPr lvl="1"/>
            <a:r>
              <a:rPr lang="en-US" b="1" dirty="0"/>
              <a:t>Contracted Services-$408,700</a:t>
            </a:r>
          </a:p>
          <a:p>
            <a:pPr lvl="1"/>
            <a:r>
              <a:rPr lang="en-US" b="1" dirty="0"/>
              <a:t>Chemicals/Materials - $179,500</a:t>
            </a:r>
          </a:p>
          <a:p>
            <a:pPr lvl="1"/>
            <a:r>
              <a:rPr lang="en-US" b="1" dirty="0"/>
              <a:t>Operating Expenses - $205,900</a:t>
            </a:r>
          </a:p>
          <a:p>
            <a:pPr lvl="1"/>
            <a:r>
              <a:rPr lang="en-US" b="1" dirty="0"/>
              <a:t>Utilities – Electric/W&amp;S -$224,500</a:t>
            </a:r>
          </a:p>
          <a:p>
            <a:pPr lvl="1"/>
            <a:r>
              <a:rPr lang="en-US" b="1" dirty="0"/>
              <a:t>State Taxes - $125,000</a:t>
            </a:r>
          </a:p>
          <a:p>
            <a:pPr lvl="1"/>
            <a:r>
              <a:rPr lang="en-US" b="1" dirty="0"/>
              <a:t>Capital Expenses from Operations - $14,000</a:t>
            </a:r>
          </a:p>
          <a:p>
            <a:pPr lvl="1"/>
            <a:r>
              <a:rPr lang="en-US" b="1" dirty="0"/>
              <a:t>Transfers to Ins – Audit-Benefit - $147,500</a:t>
            </a:r>
          </a:p>
          <a:p>
            <a:pPr lvl="1"/>
            <a:r>
              <a:rPr lang="en-US" b="1" dirty="0"/>
              <a:t>Connection Fees to Reserves - $400,000</a:t>
            </a:r>
          </a:p>
          <a:p>
            <a:pPr lvl="1"/>
            <a:r>
              <a:rPr lang="en-US" b="1" dirty="0"/>
              <a:t>Transfers to Equipment Reserve - $54,000</a:t>
            </a:r>
          </a:p>
          <a:p>
            <a:pPr lvl="1"/>
            <a:r>
              <a:rPr lang="en-US" b="1" dirty="0"/>
              <a:t> Transfer of Rate Revenue to Reserves-$900,000</a:t>
            </a:r>
          </a:p>
          <a:p>
            <a:pPr lvl="1"/>
            <a:endParaRPr lang="en-US" b="1" dirty="0"/>
          </a:p>
          <a:p>
            <a:r>
              <a:rPr lang="en-US" b="1" dirty="0"/>
              <a:t>TOTAL OF PROJECTED EXPENDITURES - $4,130,100 </a:t>
            </a:r>
          </a:p>
          <a:p>
            <a:pPr lvl="1"/>
            <a:r>
              <a:rPr lang="en-US" b="1" dirty="0"/>
              <a:t>Revenues – Expenditures = </a:t>
            </a:r>
            <a:r>
              <a:rPr lang="en-US" b="1" dirty="0">
                <a:solidFill>
                  <a:srgbClr val="FF0000"/>
                </a:solidFill>
              </a:rPr>
              <a:t>-133,900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D50DA7-EB6E-40D6-9BCA-9C3EEA7FE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660" y="434393"/>
            <a:ext cx="1103472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52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92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02F0F9-5779-481F-8203-E9BC70A4F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674" y="83976"/>
            <a:ext cx="9591869" cy="634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82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9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126D60-133C-4F63-89C5-4C2F72FB4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1" y="242596"/>
            <a:ext cx="10725144" cy="631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05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5000">
              <a:schemeClr val="bg2">
                <a:tint val="97000"/>
                <a:hueMod val="92000"/>
                <a:satMod val="169000"/>
                <a:lumMod val="164000"/>
              </a:schemeClr>
            </a:gs>
            <a:gs pos="94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ABCE4-7B1C-4594-A347-936035D04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2645" y="5834224"/>
            <a:ext cx="8534400" cy="675950"/>
          </a:xfrm>
        </p:spPr>
        <p:txBody>
          <a:bodyPr/>
          <a:lstStyle/>
          <a:p>
            <a:pPr algn="ctr"/>
            <a:r>
              <a:rPr lang="en-US" b="1" dirty="0"/>
              <a:t>Water-sewer capital reserves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42CE9-1CB0-46E4-9B0F-966E4F4069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922" y="637076"/>
            <a:ext cx="5831600" cy="5458407"/>
          </a:xfrm>
        </p:spPr>
        <p:txBody>
          <a:bodyPr>
            <a:normAutofit lnSpcReduction="10000"/>
          </a:bodyPr>
          <a:lstStyle/>
          <a:p>
            <a:r>
              <a:rPr lang="en-US" sz="2400" b="1" dirty="0"/>
              <a:t>2021 FUNDED PROJECTS </a:t>
            </a:r>
          </a:p>
          <a:p>
            <a:pPr lvl="1"/>
            <a:r>
              <a:rPr lang="en-US" sz="2200" b="1" u="sng" dirty="0"/>
              <a:t>Water  Funds 408 &amp; 420</a:t>
            </a:r>
          </a:p>
          <a:p>
            <a:pPr lvl="2"/>
            <a:r>
              <a:rPr lang="en-US" sz="2200" b="1" dirty="0"/>
              <a:t>Total $1,740,000</a:t>
            </a:r>
          </a:p>
          <a:p>
            <a:pPr lvl="1"/>
            <a:r>
              <a:rPr lang="en-US" sz="2200" b="1" u="sng" dirty="0"/>
              <a:t>Sewer Funds 413 &amp; 415</a:t>
            </a:r>
          </a:p>
          <a:p>
            <a:pPr lvl="2"/>
            <a:r>
              <a:rPr lang="en-US" sz="2000" b="1" dirty="0"/>
              <a:t>Total $65,000</a:t>
            </a:r>
          </a:p>
          <a:p>
            <a:pPr lvl="1"/>
            <a:r>
              <a:rPr lang="en-US" sz="2200" b="1" u="sng" dirty="0"/>
              <a:t>Equipment Replacement - 410</a:t>
            </a:r>
          </a:p>
          <a:p>
            <a:pPr lvl="2"/>
            <a:r>
              <a:rPr lang="en-US" sz="2200" b="1" dirty="0"/>
              <a:t>Sewer – Grit Pump Replacement -$12,000</a:t>
            </a:r>
          </a:p>
          <a:p>
            <a:pPr lvl="2"/>
            <a:r>
              <a:rPr lang="en-US" sz="2200" b="1" dirty="0"/>
              <a:t>Meter Replacement - $40,000</a:t>
            </a:r>
          </a:p>
          <a:p>
            <a:pPr marL="914400" lvl="2" indent="0">
              <a:buNone/>
            </a:pPr>
            <a:endParaRPr lang="en-US" sz="2200" b="1" dirty="0"/>
          </a:p>
          <a:p>
            <a:pPr marL="457200" lvl="1" indent="0">
              <a:buNone/>
            </a:pPr>
            <a:r>
              <a:rPr lang="en-US" sz="2200" b="1" dirty="0"/>
              <a:t>Total of Capital Improvements in 2021 - $1,817,000</a:t>
            </a:r>
          </a:p>
          <a:p>
            <a:pPr marL="457200" lvl="1" indent="0">
              <a:buNone/>
            </a:pPr>
            <a:endParaRPr lang="en-US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49E2E1-2259-40CD-BCDA-CBBA1821B7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40522" y="406404"/>
            <a:ext cx="6027543" cy="5689079"/>
          </a:xfrm>
        </p:spPr>
        <p:txBody>
          <a:bodyPr>
            <a:normAutofit lnSpcReduction="10000"/>
          </a:bodyPr>
          <a:lstStyle/>
          <a:p>
            <a:r>
              <a:rPr lang="en-US" sz="2400" b="1" dirty="0"/>
              <a:t>ADDITIONAL REVENUE FOR CIP</a:t>
            </a:r>
          </a:p>
          <a:p>
            <a:pPr lvl="1"/>
            <a:r>
              <a:rPr lang="en-US" sz="2000" b="1" dirty="0"/>
              <a:t>DWSRF Loan – $1,200,000 – 20year-1.7.5% for Green Mtn. Reservoir – future payments  </a:t>
            </a:r>
          </a:p>
          <a:p>
            <a:pPr lvl="1"/>
            <a:r>
              <a:rPr lang="en-US" sz="2000" b="1" dirty="0"/>
              <a:t>County Funding – Received in 2020- $200,000 – included in projected reserve balance</a:t>
            </a:r>
          </a:p>
          <a:p>
            <a:pPr marL="457200" lvl="1" indent="0">
              <a:buNone/>
            </a:pPr>
            <a:endParaRPr lang="en-US" sz="2000" b="1" dirty="0"/>
          </a:p>
          <a:p>
            <a:pPr marL="457200" lvl="1" indent="0">
              <a:buNone/>
            </a:pPr>
            <a:endParaRPr lang="en-US" sz="2000" b="1" dirty="0"/>
          </a:p>
          <a:p>
            <a:r>
              <a:rPr lang="en-US" sz="2400" b="1" dirty="0"/>
              <a:t>PROJECTED RESERVE BALANCES</a:t>
            </a:r>
          </a:p>
          <a:p>
            <a:pPr lvl="1"/>
            <a:r>
              <a:rPr lang="en-US" sz="2000" b="1" dirty="0"/>
              <a:t>Water – $1,706,000</a:t>
            </a:r>
          </a:p>
          <a:p>
            <a:pPr lvl="1"/>
            <a:r>
              <a:rPr lang="en-US" sz="2000" b="1" dirty="0"/>
              <a:t>Sewer- $1,561,000</a:t>
            </a:r>
          </a:p>
          <a:p>
            <a:pPr lvl="1"/>
            <a:endParaRPr lang="en-US" sz="2000" b="1" dirty="0"/>
          </a:p>
          <a:p>
            <a:pPr marL="457200" lvl="1" indent="0">
              <a:buNone/>
            </a:pPr>
            <a:endParaRPr lang="en-US" sz="2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E32A2E-9EB5-4B6C-9186-DC430524C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008" y="897773"/>
            <a:ext cx="1396514" cy="186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234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9000">
              <a:schemeClr val="bg2">
                <a:tint val="97000"/>
                <a:hueMod val="92000"/>
                <a:satMod val="169000"/>
                <a:lumMod val="164000"/>
              </a:schemeClr>
            </a:gs>
            <a:gs pos="92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8F8F3B7-6D6C-4858-86AB-E8A23DE31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1843" y="1455575"/>
            <a:ext cx="2473343" cy="32977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FDEA8C-6F92-4AC1-A5F5-97AF7F871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550" y="5514392"/>
            <a:ext cx="8534400" cy="806579"/>
          </a:xfrm>
        </p:spPr>
        <p:txBody>
          <a:bodyPr/>
          <a:lstStyle/>
          <a:p>
            <a:pPr algn="ctr"/>
            <a:r>
              <a:rPr lang="en-US" b="1" dirty="0"/>
              <a:t>Water-sewer capital reserves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90F5E-46E5-41E9-81FE-6D475F870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873" y="443203"/>
            <a:ext cx="11436253" cy="5164494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Projected Future Capital Projects 2022/2023</a:t>
            </a:r>
          </a:p>
          <a:p>
            <a:pPr lvl="1"/>
            <a:r>
              <a:rPr lang="en-US" b="1" dirty="0"/>
              <a:t>Water - $3,825,000 – Maintenance &amp; Projects for Economic Development</a:t>
            </a:r>
          </a:p>
          <a:p>
            <a:pPr lvl="3"/>
            <a:r>
              <a:rPr lang="en-US" b="1" dirty="0"/>
              <a:t>(New 1 Million Gallon Reservoir – Water Plant Additional Filter – Waterline Replacements)</a:t>
            </a:r>
          </a:p>
          <a:p>
            <a:pPr lvl="1"/>
            <a:r>
              <a:rPr lang="en-US" b="1" dirty="0"/>
              <a:t>Sewer - $2,101,700 – Maintenance &amp; Projects for Economic Development</a:t>
            </a:r>
          </a:p>
          <a:p>
            <a:pPr lvl="3"/>
            <a:r>
              <a:rPr lang="en-US" b="1" dirty="0"/>
              <a:t>(Old Sewer line Replacements – WWTP Equipment – Design for Plant Expansion)</a:t>
            </a:r>
          </a:p>
          <a:p>
            <a:r>
              <a:rPr lang="en-US" b="1" dirty="0"/>
              <a:t>Water Reserves </a:t>
            </a:r>
          </a:p>
          <a:p>
            <a:pPr lvl="1"/>
            <a:r>
              <a:rPr lang="en-US" b="1" dirty="0"/>
              <a:t>	Projected Balance end of 2023 – (-$654,000) </a:t>
            </a:r>
          </a:p>
          <a:p>
            <a:r>
              <a:rPr lang="en-US" b="1" dirty="0"/>
              <a:t>Sewer Reserves</a:t>
            </a:r>
          </a:p>
          <a:p>
            <a:pPr lvl="1"/>
            <a:r>
              <a:rPr lang="en-US" b="1" dirty="0"/>
              <a:t>	Projected Balance at end of 2023 - $1,494,300</a:t>
            </a:r>
          </a:p>
          <a:p>
            <a:pPr lvl="4"/>
            <a:r>
              <a:rPr lang="en-US" sz="1600" b="1" dirty="0"/>
              <a:t>Costs for future plant expansion $ 4,500,000</a:t>
            </a:r>
          </a:p>
          <a:p>
            <a:pPr marL="1828800" lvl="4" indent="0">
              <a:buNone/>
            </a:pPr>
            <a:endParaRPr lang="en-US" sz="1600" b="1" dirty="0"/>
          </a:p>
          <a:p>
            <a:r>
              <a:rPr lang="en-US" sz="1800" b="1" dirty="0"/>
              <a:t>Equipment (vehicles/meters, </a:t>
            </a:r>
            <a:r>
              <a:rPr lang="en-US" sz="1800" b="1" dirty="0" err="1"/>
              <a:t>etc</a:t>
            </a:r>
            <a:r>
              <a:rPr lang="en-US" sz="1800" b="1" dirty="0"/>
              <a:t>) replacement costs are not included here.</a:t>
            </a:r>
          </a:p>
          <a:p>
            <a:r>
              <a:rPr lang="en-US" sz="1800" b="1" dirty="0"/>
              <a:t>This could be more or less depending on rate increases – Operations would decrease the funds being transferred for Capital projects if the revenues do not support the expense of operations.  </a:t>
            </a:r>
          </a:p>
          <a:p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213104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92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17E4F81-24FD-43C1-B2F8-066650E71F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5158139"/>
              </p:ext>
            </p:extLst>
          </p:nvPr>
        </p:nvGraphicFramePr>
        <p:xfrm>
          <a:off x="1098958" y="511729"/>
          <a:ext cx="9890620" cy="5722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62936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7000">
              <a:schemeClr val="bg2">
                <a:tint val="97000"/>
                <a:hueMod val="92000"/>
                <a:satMod val="169000"/>
                <a:lumMod val="164000"/>
              </a:schemeClr>
            </a:gs>
            <a:gs pos="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6F8548-3BD8-4717-A562-E78808467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10" y="4758612"/>
            <a:ext cx="8534400" cy="1507067"/>
          </a:xfrm>
        </p:spPr>
        <p:txBody>
          <a:bodyPr/>
          <a:lstStyle/>
          <a:p>
            <a:pPr algn="ctr"/>
            <a:r>
              <a:rPr lang="en-US" b="1" dirty="0"/>
              <a:t>Questions???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C25F0C8-15E7-4E8C-97EA-A88C6F297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1" y="685800"/>
            <a:ext cx="10512523" cy="4072812"/>
          </a:xfrm>
        </p:spPr>
        <p:txBody>
          <a:bodyPr>
            <a:normAutofit/>
          </a:bodyPr>
          <a:lstStyle/>
          <a:p>
            <a:r>
              <a:rPr lang="en-US" dirty="0"/>
              <a:t>The projections for revenues are incomplete until the decision regarding increases to rates is made.  Public Hearing on the rate options later tonight</a:t>
            </a:r>
          </a:p>
          <a:p>
            <a:r>
              <a:rPr lang="en-US" dirty="0"/>
              <a:t>Water &amp; Sewer Operations has a shortfall at this time</a:t>
            </a:r>
          </a:p>
          <a:p>
            <a:r>
              <a:rPr lang="en-US" dirty="0"/>
              <a:t>There is reserve and loan funding for the projects set out as funded for 2021.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</a:rPr>
              <a:t>Second Public Hearing on 2021 Budget and 2021-2026 CIP – December 3, 2020 @ 7pm.   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</a:rPr>
              <a:t>	</a:t>
            </a:r>
            <a:r>
              <a:rPr lang="en-US" sz="2400" dirty="0">
                <a:solidFill>
                  <a:schemeClr val="bg1"/>
                </a:solidFill>
              </a:rPr>
              <a:t>Will cover any changes to these projections and the budget for the Library, Streets, Special Revenue Funds and the General Fund. </a:t>
            </a:r>
            <a:endParaRPr lang="en-US" sz="24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F23988-E37B-4533-B563-55DF86356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302" r="100000">
                        <a14:foregroundMark x1="40417" y1="6458" x2="40417" y2="6458"/>
                        <a14:foregroundMark x1="52448" y1="26615" x2="52448" y2="26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416282" y="4581329"/>
            <a:ext cx="2174033" cy="217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100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4000">
              <a:schemeClr val="bg2">
                <a:tint val="97000"/>
                <a:hueMod val="92000"/>
                <a:satMod val="169000"/>
                <a:lumMod val="164000"/>
              </a:schemeClr>
            </a:gs>
            <a:gs pos="5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88EF8-5C76-4C95-A374-7A533C8ED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020" y="5378975"/>
            <a:ext cx="7368106" cy="793225"/>
          </a:xfrm>
        </p:spPr>
        <p:txBody>
          <a:bodyPr/>
          <a:lstStyle/>
          <a:p>
            <a:pPr algn="ctr"/>
            <a:r>
              <a:rPr lang="en-US" b="1" dirty="0"/>
              <a:t>PROPERTY TAX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07ABC-10ED-461B-8E54-56D2580D13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4364372"/>
          </a:xfrm>
        </p:spPr>
        <p:txBody>
          <a:bodyPr>
            <a:normAutofit/>
          </a:bodyPr>
          <a:lstStyle/>
          <a:p>
            <a:r>
              <a:rPr lang="en-US" b="1" dirty="0"/>
              <a:t>Property Tax Resolutions on Agenda for passage.</a:t>
            </a:r>
          </a:p>
          <a:p>
            <a:r>
              <a:rPr lang="en-US" b="1" dirty="0"/>
              <a:t>Does not include the 1% legal increase but banks the capacity to a future year</a:t>
            </a:r>
          </a:p>
          <a:p>
            <a:r>
              <a:rPr lang="en-US" b="1" dirty="0"/>
              <a:t>Projected Property Tax rate is 1.3809801</a:t>
            </a:r>
          </a:p>
          <a:p>
            <a:r>
              <a:rPr lang="en-US" b="1" dirty="0"/>
              <a:t>Projected Property Tax Revenues $509,774.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1D3EE5-802B-4CFF-AA03-16998DF4A3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80141" y="507891"/>
            <a:ext cx="5883124" cy="4763905"/>
          </a:xfrm>
        </p:spPr>
        <p:txBody>
          <a:bodyPr>
            <a:normAutofit/>
          </a:bodyPr>
          <a:lstStyle/>
          <a:p>
            <a:r>
              <a:rPr lang="en-US" b="1" dirty="0"/>
              <a:t>Something New – Refund Levy - $18,311</a:t>
            </a:r>
          </a:p>
          <a:p>
            <a:pPr lvl="1"/>
            <a:r>
              <a:rPr lang="en-US" b="1" dirty="0"/>
              <a:t>Under RCW 84.69.180 authorized to levy for abated or canceled taxes that was adjusted from previous levy.</a:t>
            </a:r>
          </a:p>
          <a:p>
            <a:pPr lvl="1"/>
            <a:r>
              <a:rPr lang="en-US" b="1" dirty="0"/>
              <a:t>The County deducted from the City’s authorized levy after its certification – this refunds what was removed. </a:t>
            </a:r>
          </a:p>
          <a:p>
            <a:pPr lvl="1"/>
            <a:r>
              <a:rPr lang="en-US" b="1" dirty="0"/>
              <a:t>One year adjustment.   Use it or Lose it</a:t>
            </a:r>
          </a:p>
          <a:p>
            <a:pPr lvl="1"/>
            <a:r>
              <a:rPr lang="en-US" b="1" dirty="0"/>
              <a:t>Allowed up to the Statutory Tax Limit -$872,523</a:t>
            </a:r>
          </a:p>
          <a:p>
            <a:pPr lvl="1"/>
            <a:r>
              <a:rPr lang="en-US" b="1" dirty="0"/>
              <a:t>Will include the $18,311 as part of the Levy certification sent to the County Assessor</a:t>
            </a:r>
          </a:p>
          <a:p>
            <a:pPr lvl="1"/>
            <a:r>
              <a:rPr lang="en-US" b="1" dirty="0"/>
              <a:t>Final Projected Revenues $528,085. </a:t>
            </a:r>
          </a:p>
          <a:p>
            <a:pPr lvl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37186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95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BF8E6C2-C7FD-486A-A988-729CC0D446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1727736"/>
              </p:ext>
            </p:extLst>
          </p:nvPr>
        </p:nvGraphicFramePr>
        <p:xfrm>
          <a:off x="4167390" y="3259138"/>
          <a:ext cx="7760719" cy="3349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Worksheet" r:id="rId3" imgW="8744118" imgH="4057607" progId="Excel.Sheet.8">
                  <p:embed/>
                </p:oleObj>
              </mc:Choice>
              <mc:Fallback>
                <p:oleObj name="Worksheet" r:id="rId3" imgW="8744118" imgH="4057607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67390" y="3259138"/>
                        <a:ext cx="7760719" cy="33496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BF55309-7962-42BD-987A-B03240354A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4862044"/>
              </p:ext>
            </p:extLst>
          </p:nvPr>
        </p:nvGraphicFramePr>
        <p:xfrm>
          <a:off x="196850" y="106363"/>
          <a:ext cx="7713663" cy="315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Worksheet" r:id="rId5" imgW="8744118" imgH="3572046" progId="Excel.Sheet.8">
                  <p:embed/>
                </p:oleObj>
              </mc:Choice>
              <mc:Fallback>
                <p:oleObj name="Worksheet" r:id="rId5" imgW="8744118" imgH="3572046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6850" y="106363"/>
                        <a:ext cx="7713663" cy="3152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B3F9A24-1A84-4780-A632-22CA183FE215}"/>
              </a:ext>
            </a:extLst>
          </p:cNvPr>
          <p:cNvSpPr txBox="1"/>
          <p:nvPr/>
        </p:nvSpPr>
        <p:spPr>
          <a:xfrm>
            <a:off x="8602824" y="522514"/>
            <a:ext cx="30697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2020 – 2019 </a:t>
            </a:r>
          </a:p>
          <a:p>
            <a:pPr algn="ctr"/>
            <a:r>
              <a:rPr lang="en-US" sz="3200" b="1" dirty="0"/>
              <a:t>PROPERTY RECORDS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4E6499-4FB9-4952-8DD8-369D45F842CE}"/>
              </a:ext>
            </a:extLst>
          </p:cNvPr>
          <p:cNvSpPr txBox="1"/>
          <p:nvPr/>
        </p:nvSpPr>
        <p:spPr>
          <a:xfrm>
            <a:off x="541176" y="3834882"/>
            <a:ext cx="30697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ADJUSTMENTS MADE BY COUNTY  ARE IN RED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This is what is being refunded</a:t>
            </a:r>
          </a:p>
        </p:txBody>
      </p:sp>
    </p:spTree>
    <p:extLst>
      <p:ext uri="{BB962C8B-B14F-4D97-AF65-F5344CB8AC3E}">
        <p14:creationId xmlns:p14="http://schemas.microsoft.com/office/powerpoint/2010/main" val="4079901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7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EDFEA-1344-4A04-B373-51FFA058F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12" y="5352176"/>
            <a:ext cx="4404048" cy="962318"/>
          </a:xfrm>
        </p:spPr>
        <p:txBody>
          <a:bodyPr/>
          <a:lstStyle/>
          <a:p>
            <a:r>
              <a:rPr lang="en-US" b="1" dirty="0"/>
              <a:t>TOURISM FUNDING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12655-9CBE-4624-A5B4-BD38BC494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0296" y="354430"/>
            <a:ext cx="6185492" cy="6372942"/>
          </a:xfrm>
        </p:spPr>
        <p:txBody>
          <a:bodyPr>
            <a:normAutofit/>
          </a:bodyPr>
          <a:lstStyle/>
          <a:p>
            <a:r>
              <a:rPr lang="en-US" sz="1800" b="1" dirty="0"/>
              <a:t>The Kalama Tourism Advisory Board met on October 27, 2020 to Review the following 4 applications received for funding from the 2021 Budget. The Committee is recommending the following four allocations of Tourism funding be awarded. </a:t>
            </a:r>
          </a:p>
          <a:p>
            <a:endParaRPr lang="en-US" sz="1800" b="1" dirty="0"/>
          </a:p>
          <a:p>
            <a:r>
              <a:rPr lang="en-US" sz="1800" b="1" dirty="0"/>
              <a:t>	</a:t>
            </a:r>
            <a:r>
              <a:rPr lang="en-US" b="1" dirty="0"/>
              <a:t>1. Untouchables Car Club Kalama – 2021 		    Car Show - $2000</a:t>
            </a:r>
          </a:p>
          <a:p>
            <a:r>
              <a:rPr lang="en-US" b="1" dirty="0"/>
              <a:t>	2. Kalama Pub Crawl - $6375</a:t>
            </a:r>
          </a:p>
          <a:p>
            <a:r>
              <a:rPr lang="en-US" b="1" dirty="0"/>
              <a:t>	3. Pacific </a:t>
            </a:r>
            <a:r>
              <a:rPr lang="en-US" b="1" dirty="0" err="1"/>
              <a:t>Ohana</a:t>
            </a:r>
            <a:r>
              <a:rPr lang="en-US" b="1" dirty="0"/>
              <a:t> Foundation – Heritage          	    Festival - $5000</a:t>
            </a:r>
          </a:p>
          <a:p>
            <a:r>
              <a:rPr lang="en-US" b="1" dirty="0"/>
              <a:t>	4. Chamber of Commerce – Lighted Boat 		    Festival	- $10,000</a:t>
            </a:r>
          </a:p>
          <a:p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1D16C34-71C7-4C89-9656-A04E367F61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2935796"/>
              </p:ext>
            </p:extLst>
          </p:nvPr>
        </p:nvGraphicFramePr>
        <p:xfrm>
          <a:off x="133447" y="354429"/>
          <a:ext cx="5667375" cy="3837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133E6B5-BAE1-4A8B-892B-6F055D2A69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4334643"/>
              </p:ext>
            </p:extLst>
          </p:nvPr>
        </p:nvGraphicFramePr>
        <p:xfrm>
          <a:off x="426194" y="4358626"/>
          <a:ext cx="4889500" cy="581025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433660817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420639657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975678658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51420970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24050481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2020 Est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2021 Est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198397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Tourism Revenues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$25,552.16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$42,986.42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$36,600.00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$36,500.00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87878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Tourism Expenditures 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$10,215.00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$16,809.44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$34,200.00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$37,400.00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544700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6B508CE-36C2-40BF-B332-7968B8B2E821}"/>
              </a:ext>
            </a:extLst>
          </p:cNvPr>
          <p:cNvSpPr txBox="1"/>
          <p:nvPr/>
        </p:nvSpPr>
        <p:spPr>
          <a:xfrm>
            <a:off x="598707" y="4982844"/>
            <a:ext cx="23709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002060"/>
                </a:solidFill>
              </a:rPr>
              <a:t>* Revenues without any carryover</a:t>
            </a:r>
            <a:r>
              <a:rPr lang="en-US" sz="1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35802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2000">
              <a:schemeClr val="bg2">
                <a:tint val="97000"/>
                <a:hueMod val="92000"/>
                <a:satMod val="169000"/>
                <a:lumMod val="164000"/>
              </a:schemeClr>
            </a:gs>
            <a:gs pos="8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BE433-0154-433D-AFE4-A2648A37C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4857" y="4809413"/>
            <a:ext cx="8534400" cy="1507067"/>
          </a:xfrm>
        </p:spPr>
        <p:txBody>
          <a:bodyPr/>
          <a:lstStyle/>
          <a:p>
            <a:pPr algn="ctr"/>
            <a:r>
              <a:rPr lang="en-US" b="1" dirty="0"/>
              <a:t>Tourism funding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6AC01-C19B-4BE6-94E1-808F5FA1DE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6800" y="128984"/>
            <a:ext cx="5500568" cy="3314700"/>
          </a:xfrm>
        </p:spPr>
        <p:txBody>
          <a:bodyPr/>
          <a:lstStyle/>
          <a:p>
            <a:r>
              <a:rPr lang="en-US" b="1" dirty="0"/>
              <a:t>Revenue Projections</a:t>
            </a:r>
          </a:p>
          <a:p>
            <a:pPr lvl="1"/>
            <a:r>
              <a:rPr lang="en-US" b="1" dirty="0"/>
              <a:t>Estimated Carry over to 2021 – 65,000</a:t>
            </a:r>
          </a:p>
          <a:p>
            <a:pPr lvl="1"/>
            <a:r>
              <a:rPr lang="en-US" b="1" dirty="0"/>
              <a:t>Lodging Taxes 2021 - $36,000</a:t>
            </a:r>
          </a:p>
          <a:p>
            <a:pPr lvl="1"/>
            <a:r>
              <a:rPr lang="en-US" b="1" dirty="0"/>
              <a:t>Interest &amp; Miscellaneous - $500</a:t>
            </a:r>
          </a:p>
          <a:p>
            <a:pPr marL="0" indent="0">
              <a:buNone/>
            </a:pPr>
            <a:r>
              <a:rPr lang="en-US" b="1" dirty="0"/>
              <a:t>Total Projected Revenue	-	$101,500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782A58-B1C7-40FE-B1F6-1AA853F167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08133" y="685800"/>
            <a:ext cx="6088398" cy="4044819"/>
          </a:xfrm>
        </p:spPr>
        <p:txBody>
          <a:bodyPr/>
          <a:lstStyle/>
          <a:p>
            <a:r>
              <a:rPr lang="en-US" b="1" dirty="0"/>
              <a:t>Expenditure Projections</a:t>
            </a:r>
          </a:p>
          <a:p>
            <a:pPr lvl="1"/>
            <a:r>
              <a:rPr lang="en-US" b="1" dirty="0"/>
              <a:t>Tourism Funding Grants - $35,000</a:t>
            </a:r>
          </a:p>
          <a:p>
            <a:pPr lvl="3"/>
            <a:r>
              <a:rPr lang="en-US" b="1" dirty="0"/>
              <a:t>Includes $11,625 unawarded funds</a:t>
            </a:r>
          </a:p>
          <a:p>
            <a:pPr lvl="1"/>
            <a:r>
              <a:rPr lang="en-US" b="1" dirty="0"/>
              <a:t>Highway Sign – CEDC –Webpage - $2,400</a:t>
            </a:r>
          </a:p>
          <a:p>
            <a:pPr marL="0" indent="0">
              <a:buNone/>
            </a:pPr>
            <a:r>
              <a:rPr lang="en-US" b="1" dirty="0"/>
              <a:t>Total Projected Budget  - $37,400</a:t>
            </a:r>
          </a:p>
          <a:p>
            <a:pPr lvl="1"/>
            <a:endParaRPr lang="en-US" b="1" dirty="0"/>
          </a:p>
          <a:p>
            <a:pPr lvl="1"/>
            <a:r>
              <a:rPr lang="en-US" b="1" dirty="0"/>
              <a:t>Applications will be accepted in March for additional funding requests. </a:t>
            </a:r>
          </a:p>
          <a:p>
            <a:pPr lvl="1"/>
            <a:endParaRPr lang="en-US" b="1" dirty="0"/>
          </a:p>
          <a:p>
            <a:pPr marL="457200" lvl="1" indent="0">
              <a:buNone/>
            </a:pPr>
            <a:r>
              <a:rPr lang="en-US" b="1" dirty="0"/>
              <a:t>Potential 2021 ending balance $64,100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6658DB-5E1D-4169-A583-3D2E3497F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72" y="3611119"/>
            <a:ext cx="4209506" cy="253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76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000">
              <a:schemeClr val="bg2">
                <a:tint val="97000"/>
                <a:hueMod val="92000"/>
                <a:satMod val="169000"/>
                <a:lumMod val="164000"/>
              </a:schemeClr>
            </a:gs>
            <a:gs pos="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D2CE7-8A1E-4566-B02C-7382389E0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67" y="111274"/>
            <a:ext cx="8534400" cy="1297648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enterprise funds</a:t>
            </a:r>
            <a:br>
              <a:rPr lang="en-US" b="1" dirty="0"/>
            </a:br>
            <a:r>
              <a:rPr lang="en-US" sz="1800" b="1" dirty="0"/>
              <a:t>A type of proprietary fund in which the direct beneficiaries pay for all costs of the fund through fees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15602-3C03-42CB-A936-D77A17506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763" y="1744823"/>
            <a:ext cx="7772400" cy="46746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chemeClr val="tx1"/>
                </a:solidFill>
              </a:rPr>
              <a:t>401 – WATER &amp; SEWER OPERATIONS</a:t>
            </a:r>
          </a:p>
          <a:p>
            <a:pPr marL="0" indent="0" algn="ctr">
              <a:buNone/>
            </a:pPr>
            <a:endParaRPr lang="en-US" sz="24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schemeClr val="tx1"/>
                </a:solidFill>
              </a:rPr>
              <a:t>FUND 402 – SOLID WASTE/GARBAGE</a:t>
            </a:r>
          </a:p>
          <a:p>
            <a:pPr marL="0" indent="0" algn="ctr">
              <a:buNone/>
            </a:pPr>
            <a:endParaRPr lang="en-US" sz="24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schemeClr val="tx1"/>
                </a:solidFill>
              </a:rPr>
              <a:t>FUND 403 – STORMWATER </a:t>
            </a:r>
          </a:p>
          <a:p>
            <a:pPr marL="0" indent="0" algn="ctr">
              <a:buNone/>
            </a:pPr>
            <a:endParaRPr lang="en-US" sz="24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schemeClr val="tx1"/>
                </a:solidFill>
              </a:rPr>
              <a:t>FUNDS 408 – 420 - WATER &amp; SEWER RESERVES/ CAPITAL FUNDS</a:t>
            </a:r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DB9C0F-51F4-48CF-9E82-018F9C2CB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507742" y="843241"/>
            <a:ext cx="1104415" cy="19731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D34377-1C60-4F91-B17E-0D1364250D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22" b="97548" l="0" r="96545">
                        <a14:foregroundMark x1="74727" y1="46594" x2="74727" y2="46594"/>
                        <a14:foregroundMark x1="72000" y1="36785" x2="72000" y2="36785"/>
                        <a14:foregroundMark x1="76727" y1="51226" x2="76727" y2="51226"/>
                        <a14:foregroundMark x1="76000" y1="33243" x2="76000" y2="33243"/>
                        <a14:foregroundMark x1="84364" y1="49591" x2="84364" y2="49591"/>
                        <a14:foregroundMark x1="79273" y1="50136" x2="79273" y2="50136"/>
                        <a14:foregroundMark x1="54727" y1="39237" x2="54727" y2="39237"/>
                        <a14:foregroundMark x1="68364" y1="84741" x2="68364" y2="84741"/>
                        <a14:foregroundMark x1="64727" y1="81199" x2="64727" y2="81199"/>
                        <a14:foregroundMark x1="86364" y1="73569" x2="86364" y2="73569"/>
                        <a14:foregroundMark x1="84727" y1="81199" x2="84727" y2="81199"/>
                        <a14:foregroundMark x1="87273" y1="33243" x2="87273" y2="33243"/>
                        <a14:foregroundMark x1="34364" y1="69210" x2="34364" y2="69210"/>
                        <a14:foregroundMark x1="38000" y1="72752" x2="38000" y2="72752"/>
                        <a14:foregroundMark x1="56364" y1="47684" x2="56364" y2="47684"/>
                        <a14:foregroundMark x1="56364" y1="36785" x2="56364" y2="36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096172" y="3911000"/>
            <a:ext cx="1903186" cy="12699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B5A20B-59A6-4DCA-943D-F24C4AFBF5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30957" y="2500603"/>
            <a:ext cx="1237862" cy="185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71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6000">
              <a:schemeClr val="bg2">
                <a:tint val="97000"/>
                <a:hueMod val="92000"/>
                <a:satMod val="169000"/>
                <a:lumMod val="164000"/>
              </a:schemeClr>
            </a:gs>
            <a:gs pos="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6B26635D-F597-4A7C-8666-693ADFFC0F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7605266"/>
              </p:ext>
            </p:extLst>
          </p:nvPr>
        </p:nvGraphicFramePr>
        <p:xfrm>
          <a:off x="634482" y="503852"/>
          <a:ext cx="10767525" cy="5915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58512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EF8C6-D108-4DAE-925D-A79C43510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930" y="5556380"/>
            <a:ext cx="8534400" cy="1021183"/>
          </a:xfrm>
        </p:spPr>
        <p:txBody>
          <a:bodyPr/>
          <a:lstStyle/>
          <a:p>
            <a:pPr algn="ctr"/>
            <a:r>
              <a:rPr lang="en-US" b="1" dirty="0"/>
              <a:t>402 – SOLID WASTE/GARBAGE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FDDC9-F184-49CE-93E6-9388179929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9291" y="536511"/>
            <a:ext cx="5444584" cy="5019869"/>
          </a:xfrm>
        </p:spPr>
        <p:txBody>
          <a:bodyPr>
            <a:normAutofit/>
          </a:bodyPr>
          <a:lstStyle/>
          <a:p>
            <a:r>
              <a:rPr lang="en-US" sz="1800" b="1" dirty="0"/>
              <a:t>PROJECTED REVENUES</a:t>
            </a:r>
          </a:p>
          <a:p>
            <a:pPr lvl="1"/>
            <a:r>
              <a:rPr lang="en-US" b="1" dirty="0"/>
              <a:t>Projected Carryover $25-30,000</a:t>
            </a:r>
          </a:p>
          <a:p>
            <a:pPr lvl="1"/>
            <a:r>
              <a:rPr lang="en-US" b="1" dirty="0"/>
              <a:t>Charges - $450,000</a:t>
            </a:r>
          </a:p>
          <a:p>
            <a:pPr lvl="1"/>
            <a:r>
              <a:rPr lang="en-US" b="1" dirty="0"/>
              <a:t>Utility Taxes – Streets/GFCF - $49,000*</a:t>
            </a:r>
          </a:p>
          <a:p>
            <a:pPr lvl="1"/>
            <a:r>
              <a:rPr lang="en-US" b="1" dirty="0"/>
              <a:t>State Tax  - $16,200</a:t>
            </a:r>
          </a:p>
          <a:p>
            <a:pPr lvl="1"/>
            <a:r>
              <a:rPr lang="en-US" b="1" dirty="0"/>
              <a:t>Interest - $300</a:t>
            </a:r>
          </a:p>
          <a:p>
            <a:r>
              <a:rPr lang="en-US" sz="1800" b="1" dirty="0"/>
              <a:t>TOTAL PROJECTED REVENUES $516,000</a:t>
            </a:r>
          </a:p>
          <a:p>
            <a:pPr lvl="2"/>
            <a:r>
              <a:rPr lang="en-US" b="1" dirty="0"/>
              <a:t>With Carryover @ $25,000 = $541,000</a:t>
            </a:r>
          </a:p>
          <a:p>
            <a:pPr lvl="2"/>
            <a:r>
              <a:rPr lang="en-US" b="1" dirty="0"/>
              <a:t>*Note – Any changes in the Utility Tax rates would also effect these projections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9AEFFB-9B06-42B7-AEB5-F588D2A76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0624" y="536511"/>
            <a:ext cx="5780487" cy="4572000"/>
          </a:xfrm>
        </p:spPr>
        <p:txBody>
          <a:bodyPr>
            <a:normAutofit/>
          </a:bodyPr>
          <a:lstStyle/>
          <a:p>
            <a:r>
              <a:rPr lang="en-US" sz="1800" b="1" dirty="0"/>
              <a:t>PROJECTED EXPENDITURES</a:t>
            </a:r>
          </a:p>
          <a:p>
            <a:pPr lvl="1"/>
            <a:r>
              <a:rPr lang="en-US" sz="1600" b="1" dirty="0"/>
              <a:t>Operating Expenses - $44,7000</a:t>
            </a:r>
          </a:p>
          <a:p>
            <a:pPr lvl="1"/>
            <a:r>
              <a:rPr lang="en-US" sz="1600" b="1" dirty="0"/>
              <a:t>Collection – Waste Control - $383,000</a:t>
            </a:r>
          </a:p>
          <a:p>
            <a:pPr lvl="1"/>
            <a:r>
              <a:rPr lang="en-US" sz="1600" b="1" dirty="0"/>
              <a:t>Street Utility Tax - $27,000 – Capital funding</a:t>
            </a:r>
          </a:p>
          <a:p>
            <a:pPr lvl="1"/>
            <a:r>
              <a:rPr lang="en-US" sz="1600" b="1" dirty="0"/>
              <a:t>GFCF Utility Tax - $22,500*</a:t>
            </a:r>
          </a:p>
          <a:p>
            <a:pPr lvl="1"/>
            <a:r>
              <a:rPr lang="en-US" sz="1600" b="1" dirty="0"/>
              <a:t>Transfer to Streets for Maintenance – $25,000</a:t>
            </a:r>
          </a:p>
          <a:p>
            <a:r>
              <a:rPr lang="en-US" sz="1800" b="1" dirty="0"/>
              <a:t>TOTAL PROJECTED EXPENDITURE – $522,200</a:t>
            </a:r>
            <a:endParaRPr lang="en-US" sz="1400" b="1" dirty="0"/>
          </a:p>
          <a:p>
            <a:pPr lvl="1"/>
            <a:r>
              <a:rPr lang="en-US" sz="1600" b="1" dirty="0"/>
              <a:t>Revenues – Expenditure = (-$6,200) – Covered by projected carryover from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D42FA3-E540-4CDE-A7EF-3C5AD3DC7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662" y="350341"/>
            <a:ext cx="1908213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69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9000">
              <a:schemeClr val="bg2">
                <a:tint val="97000"/>
                <a:hueMod val="92000"/>
                <a:satMod val="169000"/>
                <a:lumMod val="164000"/>
              </a:schemeClr>
            </a:gs>
            <a:gs pos="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795FB-CAE0-4E5F-BEC8-D5237579E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3314" y="5464803"/>
            <a:ext cx="8534400" cy="862562"/>
          </a:xfrm>
        </p:spPr>
        <p:txBody>
          <a:bodyPr/>
          <a:lstStyle/>
          <a:p>
            <a:pPr algn="ctr"/>
            <a:r>
              <a:rPr lang="en-US" b="1" dirty="0"/>
              <a:t>403 - Stormwater utility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B2C0C-42B9-4406-A2E9-9914311C21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6433" y="647319"/>
            <a:ext cx="5570241" cy="4446037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PROJECTED REVENUES</a:t>
            </a:r>
          </a:p>
          <a:p>
            <a:pPr lvl="1"/>
            <a:r>
              <a:rPr lang="en-US" b="1" dirty="0"/>
              <a:t>Projected Carryover - $50,000</a:t>
            </a:r>
          </a:p>
          <a:p>
            <a:pPr lvl="1"/>
            <a:r>
              <a:rPr lang="en-US" b="1" dirty="0"/>
              <a:t>Rates/Charges - $120,000</a:t>
            </a:r>
          </a:p>
          <a:p>
            <a:pPr lvl="1"/>
            <a:r>
              <a:rPr lang="en-US" b="1" dirty="0"/>
              <a:t>Connection – SDC - $5000</a:t>
            </a:r>
          </a:p>
          <a:p>
            <a:pPr lvl="1"/>
            <a:r>
              <a:rPr lang="en-US" b="1" dirty="0"/>
              <a:t>Interest - $300</a:t>
            </a:r>
          </a:p>
          <a:p>
            <a:pPr marL="0" indent="0">
              <a:buNone/>
            </a:pPr>
            <a:r>
              <a:rPr lang="en-US" b="1" dirty="0"/>
              <a:t>TOTAL PROJECTED REVENUES - $125,300</a:t>
            </a:r>
          </a:p>
          <a:p>
            <a:pPr marL="0" indent="0">
              <a:buNone/>
            </a:pPr>
            <a:r>
              <a:rPr lang="en-US" b="1" dirty="0"/>
              <a:t>		</a:t>
            </a:r>
            <a:r>
              <a:rPr lang="en-US" sz="1600" b="1" dirty="0"/>
              <a:t>With projected carryover - $175,300</a:t>
            </a:r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r>
              <a:rPr lang="en-US" sz="1800" b="1" dirty="0"/>
              <a:t>NOTE:   If Council enacts 9.5% rate increase as recommended in the rate study  - Rate Revenues will be increased by $11,400.    </a:t>
            </a:r>
          </a:p>
          <a:p>
            <a:pPr marL="0" indent="0">
              <a:buNone/>
            </a:pPr>
            <a:r>
              <a:rPr lang="en-US" b="1" dirty="0"/>
              <a:t>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BD84C-D7F5-4A08-87C9-E42D77BC48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8914" y="685800"/>
            <a:ext cx="6005670" cy="4446036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PROJECTED EXPENDITURES</a:t>
            </a:r>
          </a:p>
          <a:p>
            <a:pPr lvl="1"/>
            <a:r>
              <a:rPr lang="en-US" b="1" dirty="0"/>
              <a:t>Personnel with Benefits - $25,500</a:t>
            </a:r>
          </a:p>
          <a:p>
            <a:pPr lvl="1"/>
            <a:r>
              <a:rPr lang="en-US" b="1" dirty="0"/>
              <a:t>Operating Costs - $31,500</a:t>
            </a:r>
          </a:p>
          <a:p>
            <a:pPr lvl="1"/>
            <a:r>
              <a:rPr lang="en-US" b="1" dirty="0"/>
              <a:t>Loan Payment - $70,100</a:t>
            </a:r>
          </a:p>
          <a:p>
            <a:pPr lvl="1"/>
            <a:r>
              <a:rPr lang="en-US" b="1" dirty="0"/>
              <a:t>Capital Project - $30,000</a:t>
            </a:r>
          </a:p>
          <a:p>
            <a:r>
              <a:rPr lang="en-US" b="1" dirty="0"/>
              <a:t>TOTAL PROJECTED EXPENDITURES - $157,100</a:t>
            </a:r>
          </a:p>
          <a:p>
            <a:pPr lvl="2"/>
            <a:r>
              <a:rPr lang="en-US" b="1" dirty="0"/>
              <a:t>Revenues – Expenditures (-31,800) – may be reduced by rate increase and/or covered by projected carryover</a:t>
            </a:r>
          </a:p>
          <a:p>
            <a:pPr lvl="2"/>
            <a:endParaRPr lang="en-US" b="1" dirty="0"/>
          </a:p>
          <a:p>
            <a:r>
              <a:rPr lang="en-US" b="1" dirty="0"/>
              <a:t>Capital Project is to Evaluate the Conditions by Camera of Cedar Street. </a:t>
            </a:r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E46F19-06EE-4814-8A68-270489A5F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703" y="4834981"/>
            <a:ext cx="1237595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375583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1014</TotalTime>
  <Words>1314</Words>
  <Application>Microsoft Office PowerPoint</Application>
  <PresentationFormat>Widescreen</PresentationFormat>
  <Paragraphs>188</Paragraphs>
  <Slides>19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Century Gothic</vt:lpstr>
      <vt:lpstr>Wingdings 3</vt:lpstr>
      <vt:lpstr>Slice</vt:lpstr>
      <vt:lpstr>Microsoft Excel 97-2003 Worksheet</vt:lpstr>
      <vt:lpstr>2021 BUDGET &amp; 2021-2026 CAPITAL IMPROVEMENT PLAN</vt:lpstr>
      <vt:lpstr>PROPERTY TAX UPDATE</vt:lpstr>
      <vt:lpstr>PowerPoint Presentation</vt:lpstr>
      <vt:lpstr>TOURISM FUNDING </vt:lpstr>
      <vt:lpstr>Tourism funding </vt:lpstr>
      <vt:lpstr>enterprise funds A type of proprietary fund in which the direct beneficiaries pay for all costs of the fund through fees</vt:lpstr>
      <vt:lpstr>PowerPoint Presentation</vt:lpstr>
      <vt:lpstr>402 – SOLID WASTE/GARBAGE</vt:lpstr>
      <vt:lpstr>403 - Stormwater utility</vt:lpstr>
      <vt:lpstr>PowerPoint Presentation</vt:lpstr>
      <vt:lpstr>PowerPoint Presentation</vt:lpstr>
      <vt:lpstr>PowerPoint Presentation</vt:lpstr>
      <vt:lpstr>401 WATER – SEWER OPERATIONS</vt:lpstr>
      <vt:lpstr>PowerPoint Presentation</vt:lpstr>
      <vt:lpstr>PowerPoint Presentation</vt:lpstr>
      <vt:lpstr>Water-sewer capital reserves</vt:lpstr>
      <vt:lpstr>Water-sewer capital reserves</vt:lpstr>
      <vt:lpstr>PowerPoint Presentation</vt:lpstr>
      <vt:lpstr>Questions???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 BUDGET &amp; 2021-2026 CAPITAL IMPROVEMENT PLAN</dc:title>
  <dc:creator>Kalama City of</dc:creator>
  <cp:lastModifiedBy>Kalama City of</cp:lastModifiedBy>
  <cp:revision>57</cp:revision>
  <dcterms:created xsi:type="dcterms:W3CDTF">2020-11-16T15:53:54Z</dcterms:created>
  <dcterms:modified xsi:type="dcterms:W3CDTF">2020-11-18T19:41:58Z</dcterms:modified>
</cp:coreProperties>
</file>